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4" r:id="rId5"/>
    <p:sldId id="263" r:id="rId6"/>
    <p:sldId id="261" r:id="rId7"/>
    <p:sldId id="262" r:id="rId8"/>
    <p:sldId id="268" r:id="rId9"/>
    <p:sldId id="269" r:id="rId10"/>
    <p:sldId id="267" r:id="rId11"/>
    <p:sldId id="275" r:id="rId12"/>
    <p:sldId id="266" r:id="rId13"/>
    <p:sldId id="274" r:id="rId14"/>
    <p:sldId id="273" r:id="rId15"/>
    <p:sldId id="272" r:id="rId16"/>
    <p:sldId id="271" r:id="rId17"/>
    <p:sldId id="265" r:id="rId18"/>
    <p:sldId id="279" r:id="rId19"/>
    <p:sldId id="278" r:id="rId20"/>
    <p:sldId id="270" r:id="rId21"/>
    <p:sldId id="277" r:id="rId22"/>
    <p:sldId id="276" r:id="rId23"/>
    <p:sldId id="280" r:id="rId24"/>
    <p:sldId id="284" r:id="rId25"/>
    <p:sldId id="283" r:id="rId26"/>
    <p:sldId id="282" r:id="rId27"/>
    <p:sldId id="285" r:id="rId28"/>
    <p:sldId id="292" r:id="rId29"/>
    <p:sldId id="288" r:id="rId30"/>
    <p:sldId id="287" r:id="rId31"/>
    <p:sldId id="286" r:id="rId32"/>
    <p:sldId id="291" r:id="rId33"/>
    <p:sldId id="290" r:id="rId34"/>
    <p:sldId id="28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88" d="100"/>
          <a:sy n="88" d="100"/>
        </p:scale>
        <p:origin x="451"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CCFFF-8D83-4A4D-AF4E-EDCE88A319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45AAD2-A06D-40EE-B455-3300E9850B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B74114-0258-4E45-B038-D00A53725530}"/>
              </a:ext>
            </a:extLst>
          </p:cNvPr>
          <p:cNvSpPr>
            <a:spLocks noGrp="1"/>
          </p:cNvSpPr>
          <p:nvPr>
            <p:ph type="dt" sz="half" idx="10"/>
          </p:nvPr>
        </p:nvSpPr>
        <p:spPr/>
        <p:txBody>
          <a:bodyPr/>
          <a:lstStyle/>
          <a:p>
            <a:fld id="{47AED8DF-391E-492E-A593-075CF31CEF5D}" type="datetimeFigureOut">
              <a:rPr lang="en-US" smtClean="0"/>
              <a:pPr/>
              <a:t>2/1/2024</a:t>
            </a:fld>
            <a:endParaRPr lang="en-US"/>
          </a:p>
        </p:txBody>
      </p:sp>
      <p:sp>
        <p:nvSpPr>
          <p:cNvPr id="5" name="Footer Placeholder 4">
            <a:extLst>
              <a:ext uri="{FF2B5EF4-FFF2-40B4-BE49-F238E27FC236}">
                <a16:creationId xmlns:a16="http://schemas.microsoft.com/office/drawing/2014/main" id="{A98B66F9-0B8E-4CC9-8A35-FFD5293731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48532C-DA1B-4B7B-B4E9-3CC25C9B82FA}"/>
              </a:ext>
            </a:extLst>
          </p:cNvPr>
          <p:cNvSpPr>
            <a:spLocks noGrp="1"/>
          </p:cNvSpPr>
          <p:nvPr>
            <p:ph type="sldNum" sz="quarter" idx="12"/>
          </p:nvPr>
        </p:nvSpPr>
        <p:spPr/>
        <p:txBody>
          <a:bodyPr/>
          <a:lstStyle/>
          <a:p>
            <a:fld id="{9F89F216-3F4A-4153-9A4A-EF295E9DCDF0}" type="slidenum">
              <a:rPr lang="en-US" smtClean="0"/>
              <a:pPr/>
              <a:t>‹#›</a:t>
            </a:fld>
            <a:endParaRPr lang="en-US"/>
          </a:p>
        </p:txBody>
      </p:sp>
    </p:spTree>
    <p:extLst>
      <p:ext uri="{BB962C8B-B14F-4D97-AF65-F5344CB8AC3E}">
        <p14:creationId xmlns:p14="http://schemas.microsoft.com/office/powerpoint/2010/main" val="3949975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38CA1-2C49-4F0E-8E02-753A06E686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BE3FBC-494C-4FC5-B9CA-301FAF9365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F39D22-2A3A-4D43-977E-453B2097B018}"/>
              </a:ext>
            </a:extLst>
          </p:cNvPr>
          <p:cNvSpPr>
            <a:spLocks noGrp="1"/>
          </p:cNvSpPr>
          <p:nvPr>
            <p:ph type="dt" sz="half" idx="10"/>
          </p:nvPr>
        </p:nvSpPr>
        <p:spPr/>
        <p:txBody>
          <a:bodyPr/>
          <a:lstStyle/>
          <a:p>
            <a:fld id="{47AED8DF-391E-492E-A593-075CF31CEF5D}" type="datetimeFigureOut">
              <a:rPr lang="en-US" smtClean="0"/>
              <a:pPr/>
              <a:t>2/1/2024</a:t>
            </a:fld>
            <a:endParaRPr lang="en-US"/>
          </a:p>
        </p:txBody>
      </p:sp>
      <p:sp>
        <p:nvSpPr>
          <p:cNvPr id="5" name="Footer Placeholder 4">
            <a:extLst>
              <a:ext uri="{FF2B5EF4-FFF2-40B4-BE49-F238E27FC236}">
                <a16:creationId xmlns:a16="http://schemas.microsoft.com/office/drawing/2014/main" id="{E8A29F10-A951-40C0-B07F-C2B6E98A49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81909A-86A7-453F-B985-6D01089CCAB7}"/>
              </a:ext>
            </a:extLst>
          </p:cNvPr>
          <p:cNvSpPr>
            <a:spLocks noGrp="1"/>
          </p:cNvSpPr>
          <p:nvPr>
            <p:ph type="sldNum" sz="quarter" idx="12"/>
          </p:nvPr>
        </p:nvSpPr>
        <p:spPr/>
        <p:txBody>
          <a:bodyPr/>
          <a:lstStyle/>
          <a:p>
            <a:fld id="{9F89F216-3F4A-4153-9A4A-EF295E9DCDF0}" type="slidenum">
              <a:rPr lang="en-US" smtClean="0"/>
              <a:pPr/>
              <a:t>‹#›</a:t>
            </a:fld>
            <a:endParaRPr lang="en-US"/>
          </a:p>
        </p:txBody>
      </p:sp>
    </p:spTree>
    <p:extLst>
      <p:ext uri="{BB962C8B-B14F-4D97-AF65-F5344CB8AC3E}">
        <p14:creationId xmlns:p14="http://schemas.microsoft.com/office/powerpoint/2010/main" val="2446905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350E47-14E6-4F19-A462-8D5490A214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82A144-44D2-4A49-A7CA-3ADB53E4B6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F5DFCE-9959-41BA-80FB-A6736C9FE6C0}"/>
              </a:ext>
            </a:extLst>
          </p:cNvPr>
          <p:cNvSpPr>
            <a:spLocks noGrp="1"/>
          </p:cNvSpPr>
          <p:nvPr>
            <p:ph type="dt" sz="half" idx="10"/>
          </p:nvPr>
        </p:nvSpPr>
        <p:spPr/>
        <p:txBody>
          <a:bodyPr/>
          <a:lstStyle/>
          <a:p>
            <a:fld id="{47AED8DF-391E-492E-A593-075CF31CEF5D}" type="datetimeFigureOut">
              <a:rPr lang="en-US" smtClean="0"/>
              <a:pPr/>
              <a:t>2/1/2024</a:t>
            </a:fld>
            <a:endParaRPr lang="en-US"/>
          </a:p>
        </p:txBody>
      </p:sp>
      <p:sp>
        <p:nvSpPr>
          <p:cNvPr id="5" name="Footer Placeholder 4">
            <a:extLst>
              <a:ext uri="{FF2B5EF4-FFF2-40B4-BE49-F238E27FC236}">
                <a16:creationId xmlns:a16="http://schemas.microsoft.com/office/drawing/2014/main" id="{4557553F-A2B5-4A8C-9BAC-AD97EB2C91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C60978-6DF8-470A-A1A3-846D2F8E1164}"/>
              </a:ext>
            </a:extLst>
          </p:cNvPr>
          <p:cNvSpPr>
            <a:spLocks noGrp="1"/>
          </p:cNvSpPr>
          <p:nvPr>
            <p:ph type="sldNum" sz="quarter" idx="12"/>
          </p:nvPr>
        </p:nvSpPr>
        <p:spPr/>
        <p:txBody>
          <a:bodyPr/>
          <a:lstStyle/>
          <a:p>
            <a:fld id="{9F89F216-3F4A-4153-9A4A-EF295E9DCDF0}" type="slidenum">
              <a:rPr lang="en-US" smtClean="0"/>
              <a:pPr/>
              <a:t>‹#›</a:t>
            </a:fld>
            <a:endParaRPr lang="en-US"/>
          </a:p>
        </p:txBody>
      </p:sp>
    </p:spTree>
    <p:extLst>
      <p:ext uri="{BB962C8B-B14F-4D97-AF65-F5344CB8AC3E}">
        <p14:creationId xmlns:p14="http://schemas.microsoft.com/office/powerpoint/2010/main" val="3550656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243E7-E89F-4881-BBBE-4FA611D613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D58659-9F5F-4212-B11C-F08CA21BAE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58139B-598E-4FD1-A31A-BDCFBD09B734}"/>
              </a:ext>
            </a:extLst>
          </p:cNvPr>
          <p:cNvSpPr>
            <a:spLocks noGrp="1"/>
          </p:cNvSpPr>
          <p:nvPr>
            <p:ph type="dt" sz="half" idx="10"/>
          </p:nvPr>
        </p:nvSpPr>
        <p:spPr/>
        <p:txBody>
          <a:bodyPr/>
          <a:lstStyle/>
          <a:p>
            <a:fld id="{47AED8DF-391E-492E-A593-075CF31CEF5D}" type="datetimeFigureOut">
              <a:rPr lang="en-US" smtClean="0"/>
              <a:pPr/>
              <a:t>2/1/2024</a:t>
            </a:fld>
            <a:endParaRPr lang="en-US"/>
          </a:p>
        </p:txBody>
      </p:sp>
      <p:sp>
        <p:nvSpPr>
          <p:cNvPr id="5" name="Footer Placeholder 4">
            <a:extLst>
              <a:ext uri="{FF2B5EF4-FFF2-40B4-BE49-F238E27FC236}">
                <a16:creationId xmlns:a16="http://schemas.microsoft.com/office/drawing/2014/main" id="{5F9153AC-553D-4161-BB4E-AD7C1CB3D2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1F6A82-CD18-4953-BE72-CDE0813AB7D9}"/>
              </a:ext>
            </a:extLst>
          </p:cNvPr>
          <p:cNvSpPr>
            <a:spLocks noGrp="1"/>
          </p:cNvSpPr>
          <p:nvPr>
            <p:ph type="sldNum" sz="quarter" idx="12"/>
          </p:nvPr>
        </p:nvSpPr>
        <p:spPr/>
        <p:txBody>
          <a:bodyPr/>
          <a:lstStyle/>
          <a:p>
            <a:fld id="{9F89F216-3F4A-4153-9A4A-EF295E9DCDF0}" type="slidenum">
              <a:rPr lang="en-US" smtClean="0"/>
              <a:pPr/>
              <a:t>‹#›</a:t>
            </a:fld>
            <a:endParaRPr lang="en-US"/>
          </a:p>
        </p:txBody>
      </p:sp>
    </p:spTree>
    <p:extLst>
      <p:ext uri="{BB962C8B-B14F-4D97-AF65-F5344CB8AC3E}">
        <p14:creationId xmlns:p14="http://schemas.microsoft.com/office/powerpoint/2010/main" val="4049768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E17D5-3A21-43D6-BC6C-33E6BC89EE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741942-8185-4E44-BEAA-1EC2E229A3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73F829-97BF-4BDD-B79E-73B71944D4AC}"/>
              </a:ext>
            </a:extLst>
          </p:cNvPr>
          <p:cNvSpPr>
            <a:spLocks noGrp="1"/>
          </p:cNvSpPr>
          <p:nvPr>
            <p:ph type="dt" sz="half" idx="10"/>
          </p:nvPr>
        </p:nvSpPr>
        <p:spPr/>
        <p:txBody>
          <a:bodyPr/>
          <a:lstStyle/>
          <a:p>
            <a:fld id="{47AED8DF-391E-492E-A593-075CF31CEF5D}" type="datetimeFigureOut">
              <a:rPr lang="en-US" smtClean="0"/>
              <a:pPr/>
              <a:t>2/1/2024</a:t>
            </a:fld>
            <a:endParaRPr lang="en-US"/>
          </a:p>
        </p:txBody>
      </p:sp>
      <p:sp>
        <p:nvSpPr>
          <p:cNvPr id="5" name="Footer Placeholder 4">
            <a:extLst>
              <a:ext uri="{FF2B5EF4-FFF2-40B4-BE49-F238E27FC236}">
                <a16:creationId xmlns:a16="http://schemas.microsoft.com/office/drawing/2014/main" id="{2F928053-A375-4625-82D8-1374440327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E00F28-89F9-4661-B9DA-8EA85D2939EF}"/>
              </a:ext>
            </a:extLst>
          </p:cNvPr>
          <p:cNvSpPr>
            <a:spLocks noGrp="1"/>
          </p:cNvSpPr>
          <p:nvPr>
            <p:ph type="sldNum" sz="quarter" idx="12"/>
          </p:nvPr>
        </p:nvSpPr>
        <p:spPr/>
        <p:txBody>
          <a:bodyPr/>
          <a:lstStyle/>
          <a:p>
            <a:fld id="{9F89F216-3F4A-4153-9A4A-EF295E9DCDF0}" type="slidenum">
              <a:rPr lang="en-US" smtClean="0"/>
              <a:pPr/>
              <a:t>‹#›</a:t>
            </a:fld>
            <a:endParaRPr lang="en-US"/>
          </a:p>
        </p:txBody>
      </p:sp>
    </p:spTree>
    <p:extLst>
      <p:ext uri="{BB962C8B-B14F-4D97-AF65-F5344CB8AC3E}">
        <p14:creationId xmlns:p14="http://schemas.microsoft.com/office/powerpoint/2010/main" val="189919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7AE9-D8F4-4F28-870C-935BE18349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1765ED-153A-42BD-874E-2FFDED3A67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3B3E60-8125-4FD4-96D1-EF4B54886B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F0D283-7815-4CCD-9613-F9125105DF54}"/>
              </a:ext>
            </a:extLst>
          </p:cNvPr>
          <p:cNvSpPr>
            <a:spLocks noGrp="1"/>
          </p:cNvSpPr>
          <p:nvPr>
            <p:ph type="dt" sz="half" idx="10"/>
          </p:nvPr>
        </p:nvSpPr>
        <p:spPr/>
        <p:txBody>
          <a:bodyPr/>
          <a:lstStyle/>
          <a:p>
            <a:fld id="{47AED8DF-391E-492E-A593-075CF31CEF5D}" type="datetimeFigureOut">
              <a:rPr lang="en-US" smtClean="0"/>
              <a:pPr/>
              <a:t>2/1/2024</a:t>
            </a:fld>
            <a:endParaRPr lang="en-US"/>
          </a:p>
        </p:txBody>
      </p:sp>
      <p:sp>
        <p:nvSpPr>
          <p:cNvPr id="6" name="Footer Placeholder 5">
            <a:extLst>
              <a:ext uri="{FF2B5EF4-FFF2-40B4-BE49-F238E27FC236}">
                <a16:creationId xmlns:a16="http://schemas.microsoft.com/office/drawing/2014/main" id="{8C9E048F-4EE3-4DA2-B6C6-282D5E4A56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2091C8-DFC4-41C1-9795-87AA0BB646AD}"/>
              </a:ext>
            </a:extLst>
          </p:cNvPr>
          <p:cNvSpPr>
            <a:spLocks noGrp="1"/>
          </p:cNvSpPr>
          <p:nvPr>
            <p:ph type="sldNum" sz="quarter" idx="12"/>
          </p:nvPr>
        </p:nvSpPr>
        <p:spPr/>
        <p:txBody>
          <a:bodyPr/>
          <a:lstStyle/>
          <a:p>
            <a:fld id="{9F89F216-3F4A-4153-9A4A-EF295E9DCDF0}" type="slidenum">
              <a:rPr lang="en-US" smtClean="0"/>
              <a:pPr/>
              <a:t>‹#›</a:t>
            </a:fld>
            <a:endParaRPr lang="en-US"/>
          </a:p>
        </p:txBody>
      </p:sp>
    </p:spTree>
    <p:extLst>
      <p:ext uri="{BB962C8B-B14F-4D97-AF65-F5344CB8AC3E}">
        <p14:creationId xmlns:p14="http://schemas.microsoft.com/office/powerpoint/2010/main" val="3962192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28417-162E-4616-B565-561C9FC2FB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724209-74D9-464A-9225-D485DF629C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840F25-2917-448F-9601-6E1AB0AD19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99300F-7BEE-46DA-8AD2-C2BC67C96D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FE91DD-8A13-46CA-BC12-A1B2B3A7A4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0D90B4-B304-430B-933B-5668B229F2A1}"/>
              </a:ext>
            </a:extLst>
          </p:cNvPr>
          <p:cNvSpPr>
            <a:spLocks noGrp="1"/>
          </p:cNvSpPr>
          <p:nvPr>
            <p:ph type="dt" sz="half" idx="10"/>
          </p:nvPr>
        </p:nvSpPr>
        <p:spPr/>
        <p:txBody>
          <a:bodyPr/>
          <a:lstStyle/>
          <a:p>
            <a:fld id="{47AED8DF-391E-492E-A593-075CF31CEF5D}" type="datetimeFigureOut">
              <a:rPr lang="en-US" smtClean="0"/>
              <a:pPr/>
              <a:t>2/1/2024</a:t>
            </a:fld>
            <a:endParaRPr lang="en-US"/>
          </a:p>
        </p:txBody>
      </p:sp>
      <p:sp>
        <p:nvSpPr>
          <p:cNvPr id="8" name="Footer Placeholder 7">
            <a:extLst>
              <a:ext uri="{FF2B5EF4-FFF2-40B4-BE49-F238E27FC236}">
                <a16:creationId xmlns:a16="http://schemas.microsoft.com/office/drawing/2014/main" id="{48D749F4-FEDA-4F9D-8F06-3AD676B101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51A7F9-295E-4EFD-8B12-0EA37CF6541A}"/>
              </a:ext>
            </a:extLst>
          </p:cNvPr>
          <p:cNvSpPr>
            <a:spLocks noGrp="1"/>
          </p:cNvSpPr>
          <p:nvPr>
            <p:ph type="sldNum" sz="quarter" idx="12"/>
          </p:nvPr>
        </p:nvSpPr>
        <p:spPr/>
        <p:txBody>
          <a:bodyPr/>
          <a:lstStyle/>
          <a:p>
            <a:fld id="{9F89F216-3F4A-4153-9A4A-EF295E9DCDF0}" type="slidenum">
              <a:rPr lang="en-US" smtClean="0"/>
              <a:pPr/>
              <a:t>‹#›</a:t>
            </a:fld>
            <a:endParaRPr lang="en-US"/>
          </a:p>
        </p:txBody>
      </p:sp>
    </p:spTree>
    <p:extLst>
      <p:ext uri="{BB962C8B-B14F-4D97-AF65-F5344CB8AC3E}">
        <p14:creationId xmlns:p14="http://schemas.microsoft.com/office/powerpoint/2010/main" val="3519922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F9B8E-0AC3-4206-914E-D5FA0C87E3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79E596-6E6C-47D4-AFD5-0A8AD1053144}"/>
              </a:ext>
            </a:extLst>
          </p:cNvPr>
          <p:cNvSpPr>
            <a:spLocks noGrp="1"/>
          </p:cNvSpPr>
          <p:nvPr>
            <p:ph type="dt" sz="half" idx="10"/>
          </p:nvPr>
        </p:nvSpPr>
        <p:spPr/>
        <p:txBody>
          <a:bodyPr/>
          <a:lstStyle/>
          <a:p>
            <a:fld id="{47AED8DF-391E-492E-A593-075CF31CEF5D}" type="datetimeFigureOut">
              <a:rPr lang="en-US" smtClean="0"/>
              <a:pPr/>
              <a:t>2/1/2024</a:t>
            </a:fld>
            <a:endParaRPr lang="en-US"/>
          </a:p>
        </p:txBody>
      </p:sp>
      <p:sp>
        <p:nvSpPr>
          <p:cNvPr id="4" name="Footer Placeholder 3">
            <a:extLst>
              <a:ext uri="{FF2B5EF4-FFF2-40B4-BE49-F238E27FC236}">
                <a16:creationId xmlns:a16="http://schemas.microsoft.com/office/drawing/2014/main" id="{9D194792-6967-4F17-BF4D-EEE8A638D8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217B48-97F4-4B15-A9D4-3AEAF0770D83}"/>
              </a:ext>
            </a:extLst>
          </p:cNvPr>
          <p:cNvSpPr>
            <a:spLocks noGrp="1"/>
          </p:cNvSpPr>
          <p:nvPr>
            <p:ph type="sldNum" sz="quarter" idx="12"/>
          </p:nvPr>
        </p:nvSpPr>
        <p:spPr/>
        <p:txBody>
          <a:bodyPr/>
          <a:lstStyle/>
          <a:p>
            <a:fld id="{9F89F216-3F4A-4153-9A4A-EF295E9DCDF0}" type="slidenum">
              <a:rPr lang="en-US" smtClean="0"/>
              <a:pPr/>
              <a:t>‹#›</a:t>
            </a:fld>
            <a:endParaRPr lang="en-US"/>
          </a:p>
        </p:txBody>
      </p:sp>
    </p:spTree>
    <p:extLst>
      <p:ext uri="{BB962C8B-B14F-4D97-AF65-F5344CB8AC3E}">
        <p14:creationId xmlns:p14="http://schemas.microsoft.com/office/powerpoint/2010/main" val="149632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47F374-2AA2-4FAA-A861-80841C67C8F7}"/>
              </a:ext>
            </a:extLst>
          </p:cNvPr>
          <p:cNvSpPr>
            <a:spLocks noGrp="1"/>
          </p:cNvSpPr>
          <p:nvPr>
            <p:ph type="dt" sz="half" idx="10"/>
          </p:nvPr>
        </p:nvSpPr>
        <p:spPr/>
        <p:txBody>
          <a:bodyPr/>
          <a:lstStyle/>
          <a:p>
            <a:fld id="{47AED8DF-391E-492E-A593-075CF31CEF5D}" type="datetimeFigureOut">
              <a:rPr lang="en-US" smtClean="0"/>
              <a:pPr/>
              <a:t>2/1/2024</a:t>
            </a:fld>
            <a:endParaRPr lang="en-US"/>
          </a:p>
        </p:txBody>
      </p:sp>
      <p:sp>
        <p:nvSpPr>
          <p:cNvPr id="3" name="Footer Placeholder 2">
            <a:extLst>
              <a:ext uri="{FF2B5EF4-FFF2-40B4-BE49-F238E27FC236}">
                <a16:creationId xmlns:a16="http://schemas.microsoft.com/office/drawing/2014/main" id="{04FC5800-4930-40A5-A7F1-A52F6727C2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471C05-6E9F-4B94-8CC3-BCC47C51B3F9}"/>
              </a:ext>
            </a:extLst>
          </p:cNvPr>
          <p:cNvSpPr>
            <a:spLocks noGrp="1"/>
          </p:cNvSpPr>
          <p:nvPr>
            <p:ph type="sldNum" sz="quarter" idx="12"/>
          </p:nvPr>
        </p:nvSpPr>
        <p:spPr/>
        <p:txBody>
          <a:bodyPr/>
          <a:lstStyle/>
          <a:p>
            <a:fld id="{9F89F216-3F4A-4153-9A4A-EF295E9DCDF0}" type="slidenum">
              <a:rPr lang="en-US" smtClean="0"/>
              <a:pPr/>
              <a:t>‹#›</a:t>
            </a:fld>
            <a:endParaRPr lang="en-US"/>
          </a:p>
        </p:txBody>
      </p:sp>
    </p:spTree>
    <p:extLst>
      <p:ext uri="{BB962C8B-B14F-4D97-AF65-F5344CB8AC3E}">
        <p14:creationId xmlns:p14="http://schemas.microsoft.com/office/powerpoint/2010/main" val="1935620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AB6E5-6366-41D4-90B7-89BBDBAF67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610384-0046-44A7-BDF2-CCCF33C64D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E050AF-36A2-469B-A2DB-0629BBD4A6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406C14-CE3C-49AA-80BB-D9D00D49B219}"/>
              </a:ext>
            </a:extLst>
          </p:cNvPr>
          <p:cNvSpPr>
            <a:spLocks noGrp="1"/>
          </p:cNvSpPr>
          <p:nvPr>
            <p:ph type="dt" sz="half" idx="10"/>
          </p:nvPr>
        </p:nvSpPr>
        <p:spPr/>
        <p:txBody>
          <a:bodyPr/>
          <a:lstStyle/>
          <a:p>
            <a:fld id="{47AED8DF-391E-492E-A593-075CF31CEF5D}" type="datetimeFigureOut">
              <a:rPr lang="en-US" smtClean="0"/>
              <a:pPr/>
              <a:t>2/1/2024</a:t>
            </a:fld>
            <a:endParaRPr lang="en-US"/>
          </a:p>
        </p:txBody>
      </p:sp>
      <p:sp>
        <p:nvSpPr>
          <p:cNvPr id="6" name="Footer Placeholder 5">
            <a:extLst>
              <a:ext uri="{FF2B5EF4-FFF2-40B4-BE49-F238E27FC236}">
                <a16:creationId xmlns:a16="http://schemas.microsoft.com/office/drawing/2014/main" id="{07D13384-A792-4C4D-A49A-5B9AC1520D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328385-91B9-4D55-B95E-D1B4F682EF8F}"/>
              </a:ext>
            </a:extLst>
          </p:cNvPr>
          <p:cNvSpPr>
            <a:spLocks noGrp="1"/>
          </p:cNvSpPr>
          <p:nvPr>
            <p:ph type="sldNum" sz="quarter" idx="12"/>
          </p:nvPr>
        </p:nvSpPr>
        <p:spPr/>
        <p:txBody>
          <a:bodyPr/>
          <a:lstStyle/>
          <a:p>
            <a:fld id="{9F89F216-3F4A-4153-9A4A-EF295E9DCDF0}" type="slidenum">
              <a:rPr lang="en-US" smtClean="0"/>
              <a:pPr/>
              <a:t>‹#›</a:t>
            </a:fld>
            <a:endParaRPr lang="en-US"/>
          </a:p>
        </p:txBody>
      </p:sp>
    </p:spTree>
    <p:extLst>
      <p:ext uri="{BB962C8B-B14F-4D97-AF65-F5344CB8AC3E}">
        <p14:creationId xmlns:p14="http://schemas.microsoft.com/office/powerpoint/2010/main" val="265497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52D47-A92B-4CD7-950A-A4120A74F3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C7BFC2-A084-4E0C-89DF-1DD0984446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97A771-687B-4023-92CC-13D6B83931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FDE23E-5E83-48D7-9D13-45BC5EDC0CE5}"/>
              </a:ext>
            </a:extLst>
          </p:cNvPr>
          <p:cNvSpPr>
            <a:spLocks noGrp="1"/>
          </p:cNvSpPr>
          <p:nvPr>
            <p:ph type="dt" sz="half" idx="10"/>
          </p:nvPr>
        </p:nvSpPr>
        <p:spPr/>
        <p:txBody>
          <a:bodyPr/>
          <a:lstStyle/>
          <a:p>
            <a:fld id="{47AED8DF-391E-492E-A593-075CF31CEF5D}" type="datetimeFigureOut">
              <a:rPr lang="en-US" smtClean="0"/>
              <a:pPr/>
              <a:t>2/1/2024</a:t>
            </a:fld>
            <a:endParaRPr lang="en-US"/>
          </a:p>
        </p:txBody>
      </p:sp>
      <p:sp>
        <p:nvSpPr>
          <p:cNvPr id="6" name="Footer Placeholder 5">
            <a:extLst>
              <a:ext uri="{FF2B5EF4-FFF2-40B4-BE49-F238E27FC236}">
                <a16:creationId xmlns:a16="http://schemas.microsoft.com/office/drawing/2014/main" id="{1DF776C1-7EC7-4540-B20D-164CBC45B8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70CA18-BA04-4477-8DF7-2039D3516F93}"/>
              </a:ext>
            </a:extLst>
          </p:cNvPr>
          <p:cNvSpPr>
            <a:spLocks noGrp="1"/>
          </p:cNvSpPr>
          <p:nvPr>
            <p:ph type="sldNum" sz="quarter" idx="12"/>
          </p:nvPr>
        </p:nvSpPr>
        <p:spPr/>
        <p:txBody>
          <a:bodyPr/>
          <a:lstStyle/>
          <a:p>
            <a:fld id="{9F89F216-3F4A-4153-9A4A-EF295E9DCDF0}" type="slidenum">
              <a:rPr lang="en-US" smtClean="0"/>
              <a:pPr/>
              <a:t>‹#›</a:t>
            </a:fld>
            <a:endParaRPr lang="en-US"/>
          </a:p>
        </p:txBody>
      </p:sp>
    </p:spTree>
    <p:extLst>
      <p:ext uri="{BB962C8B-B14F-4D97-AF65-F5344CB8AC3E}">
        <p14:creationId xmlns:p14="http://schemas.microsoft.com/office/powerpoint/2010/main" val="1638409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2C0E4C-BFBB-4ACA-8B1B-5BCE38CE89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FA38FD-D3B2-47F1-BF7E-C535E41BA4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310972-AC71-43F7-91B4-D15D3A0D4A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AED8DF-391E-492E-A593-075CF31CEF5D}" type="datetimeFigureOut">
              <a:rPr lang="en-US" smtClean="0"/>
              <a:pPr/>
              <a:t>2/1/2024</a:t>
            </a:fld>
            <a:endParaRPr lang="en-US"/>
          </a:p>
        </p:txBody>
      </p:sp>
      <p:sp>
        <p:nvSpPr>
          <p:cNvPr id="5" name="Footer Placeholder 4">
            <a:extLst>
              <a:ext uri="{FF2B5EF4-FFF2-40B4-BE49-F238E27FC236}">
                <a16:creationId xmlns:a16="http://schemas.microsoft.com/office/drawing/2014/main" id="{7FCCD3F8-8654-43C7-A4E4-67C56C3DB1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B2A259-7F84-4615-86E1-1E36DA7FE4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89F216-3F4A-4153-9A4A-EF295E9DCDF0}" type="slidenum">
              <a:rPr lang="en-US" smtClean="0"/>
              <a:pPr/>
              <a:t>‹#›</a:t>
            </a:fld>
            <a:endParaRPr lang="en-US"/>
          </a:p>
        </p:txBody>
      </p:sp>
    </p:spTree>
    <p:extLst>
      <p:ext uri="{BB962C8B-B14F-4D97-AF65-F5344CB8AC3E}">
        <p14:creationId xmlns:p14="http://schemas.microsoft.com/office/powerpoint/2010/main" val="271527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hemba.gov.tr/" TargetMode="External"/><Relationship Id="rId4" Type="http://schemas.openxmlformats.org/officeDocument/2006/relationships/hyperlink" Target="https://e-yaygin.meb.gov.tr/"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ankara.ktb.gov.tr/TR-192025/kutuphaneler.html"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71599"/>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98"/>
            <a:ext cx="12192000" cy="6870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Metin kutusu 2"/>
          <p:cNvSpPr txBox="1"/>
          <p:nvPr/>
        </p:nvSpPr>
        <p:spPr>
          <a:xfrm>
            <a:off x="6059977" y="1912305"/>
            <a:ext cx="5808561" cy="304698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3200" b="1" dirty="0">
                <a:ln w="11430"/>
                <a:solidFill>
                  <a:srgbClr val="C0000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MİLLÎ EĞİTİM BAKANLIĞI SOSYAL SORUMLULUK PROGRAMI VE HAYAT BOYU ÖĞRENME/SERTİFİKASYON UYGULAMA YÖNERGESİ</a:t>
            </a:r>
          </a:p>
        </p:txBody>
      </p:sp>
      <p:pic>
        <p:nvPicPr>
          <p:cNvPr id="7" name="Picture 2" descr="Ortaöğretim Genel Müdürlüğü - Doğa Seni Bekler Fotoğraf Yarışması"/>
          <p:cNvPicPr>
            <a:picLocks noChangeAspect="1" noChangeArrowheads="1"/>
          </p:cNvPicPr>
          <p:nvPr/>
        </p:nvPicPr>
        <p:blipFill>
          <a:blip r:embed="rId4"/>
          <a:srcRect/>
          <a:stretch>
            <a:fillRect/>
          </a:stretch>
        </p:blipFill>
        <p:spPr bwMode="auto">
          <a:xfrm>
            <a:off x="9367935" y="279918"/>
            <a:ext cx="2500604" cy="746449"/>
          </a:xfrm>
          <a:prstGeom prst="rect">
            <a:avLst/>
          </a:prstGeom>
          <a:noFill/>
        </p:spPr>
      </p:pic>
    </p:spTree>
    <p:extLst>
      <p:ext uri="{BB962C8B-B14F-4D97-AF65-F5344CB8AC3E}">
        <p14:creationId xmlns:p14="http://schemas.microsoft.com/office/powerpoint/2010/main" val="12085100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599"/>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8" y="1524082"/>
            <a:ext cx="11159412" cy="77181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(12) Sosyal sorumluluk programı kapsamında iş birliği yapılacak </a:t>
            </a:r>
            <a:r>
              <a:rPr lang="tr-TR" sz="2000" b="1" dirty="0">
                <a:latin typeface="Times New Roman" panose="02020603050405020304" pitchFamily="18" charset="0"/>
                <a:ea typeface="Calibri" panose="020F0502020204030204" pitchFamily="34" charset="0"/>
                <a:cs typeface="Times New Roman" panose="02020603050405020304" pitchFamily="18" charset="0"/>
              </a:rPr>
              <a:t>kurum ve kuruluşlar </a:t>
            </a:r>
            <a:r>
              <a:rPr lang="tr-TR" sz="2000" dirty="0">
                <a:latin typeface="Times New Roman" panose="02020603050405020304" pitchFamily="18" charset="0"/>
                <a:ea typeface="Calibri" panose="020F0502020204030204" pitchFamily="34" charset="0"/>
                <a:cs typeface="Times New Roman" panose="02020603050405020304" pitchFamily="18" charset="0"/>
              </a:rPr>
              <a:t>il/ilçe koordinatörler kurulunun teklifi ile </a:t>
            </a:r>
            <a:r>
              <a:rPr lang="tr-TR" sz="2000" b="1" dirty="0">
                <a:latin typeface="Times New Roman" panose="02020603050405020304" pitchFamily="18" charset="0"/>
                <a:ea typeface="Calibri" panose="020F0502020204030204" pitchFamily="34" charset="0"/>
                <a:cs typeface="Times New Roman" panose="02020603050405020304" pitchFamily="18" charset="0"/>
              </a:rPr>
              <a:t>valilik/kaymakamlıklarca </a:t>
            </a:r>
            <a:r>
              <a:rPr lang="tr-TR" sz="2000" dirty="0">
                <a:latin typeface="Times New Roman" panose="02020603050405020304" pitchFamily="18" charset="0"/>
                <a:ea typeface="Calibri" panose="020F0502020204030204" pitchFamily="34" charset="0"/>
                <a:cs typeface="Times New Roman" panose="02020603050405020304" pitchFamily="18" charset="0"/>
              </a:rPr>
              <a:t>belirlenir</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Dikdörtgen 3"/>
          <p:cNvSpPr/>
          <p:nvPr/>
        </p:nvSpPr>
        <p:spPr>
          <a:xfrm>
            <a:off x="429208" y="2675549"/>
            <a:ext cx="11159412" cy="70391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(13) Konusu itibarıyla sosyal sorumluluk programı alanına giren ve </a:t>
            </a:r>
            <a:r>
              <a:rPr lang="tr-TR" b="1" dirty="0">
                <a:latin typeface="Times New Roman" panose="02020603050405020304" pitchFamily="18" charset="0"/>
                <a:ea typeface="Calibri" panose="020F0502020204030204" pitchFamily="34" charset="0"/>
                <a:cs typeface="Times New Roman" panose="02020603050405020304" pitchFamily="18" charset="0"/>
              </a:rPr>
              <a:t>Bakanlıkça yapılan iş birliği protokolleri bünyesindeki faaliyetler </a:t>
            </a:r>
            <a:r>
              <a:rPr lang="tr-TR" dirty="0">
                <a:latin typeface="Times New Roman" panose="02020603050405020304" pitchFamily="18" charset="0"/>
                <a:ea typeface="Calibri" panose="020F0502020204030204" pitchFamily="34" charset="0"/>
                <a:cs typeface="Times New Roman" panose="02020603050405020304" pitchFamily="18" charset="0"/>
              </a:rPr>
              <a:t>de bu kapsamda değerlendirilir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Dikdörtgen 5"/>
          <p:cNvSpPr/>
          <p:nvPr/>
        </p:nvSpPr>
        <p:spPr>
          <a:xfrm>
            <a:off x="429208" y="3796748"/>
            <a:ext cx="11159412" cy="104797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(14) Sosyal sorumluluk programı kapsamındaki faaliyetlerle ilgili </a:t>
            </a:r>
            <a:r>
              <a:rPr lang="tr-TR" b="1" dirty="0">
                <a:latin typeface="Times New Roman" panose="02020603050405020304" pitchFamily="18" charset="0"/>
                <a:ea typeface="Calibri" panose="020F0502020204030204" pitchFamily="34" charset="0"/>
                <a:cs typeface="Times New Roman" panose="02020603050405020304" pitchFamily="18" charset="0"/>
              </a:rPr>
              <a:t>giderler</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b="1" dirty="0">
                <a:latin typeface="Times New Roman" panose="02020603050405020304" pitchFamily="18" charset="0"/>
                <a:ea typeface="Calibri" panose="020F0502020204030204" pitchFamily="34" charset="0"/>
                <a:cs typeface="Times New Roman" panose="02020603050405020304" pitchFamily="18" charset="0"/>
              </a:rPr>
              <a:t>okul-aile birliği </a:t>
            </a:r>
            <a:r>
              <a:rPr lang="tr-TR" dirty="0">
                <a:latin typeface="Times New Roman" panose="02020603050405020304" pitchFamily="18" charset="0"/>
                <a:ea typeface="Calibri" panose="020F0502020204030204" pitchFamily="34" charset="0"/>
                <a:cs typeface="Times New Roman" panose="02020603050405020304" pitchFamily="18" charset="0"/>
              </a:rPr>
              <a:t>gelirleri ile </a:t>
            </a:r>
            <a:r>
              <a:rPr lang="tr-TR" b="1" dirty="0">
                <a:latin typeface="Times New Roman" panose="02020603050405020304" pitchFamily="18" charset="0"/>
                <a:ea typeface="Calibri" panose="020F0502020204030204" pitchFamily="34" charset="0"/>
                <a:cs typeface="Times New Roman" panose="02020603050405020304" pitchFamily="18" charset="0"/>
              </a:rPr>
              <a:t>öğrenciler/danışmanların buldukları ve okul yönetimince onaylanmış </a:t>
            </a:r>
            <a:r>
              <a:rPr lang="tr-TR" dirty="0">
                <a:latin typeface="Times New Roman" panose="02020603050405020304" pitchFamily="18" charset="0"/>
                <a:ea typeface="Calibri" panose="020F0502020204030204" pitchFamily="34" charset="0"/>
                <a:cs typeface="Times New Roman" panose="02020603050405020304" pitchFamily="18" charset="0"/>
              </a:rPr>
              <a:t>hayırseverler aracılığı ile de karşılanabilir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Dikdörtgen 6"/>
          <p:cNvSpPr/>
          <p:nvPr/>
        </p:nvSpPr>
        <p:spPr>
          <a:xfrm>
            <a:off x="429208" y="5239554"/>
            <a:ext cx="11159412" cy="7294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tabLst>
                <a:tab pos="99060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(15) </a:t>
            </a:r>
            <a:r>
              <a:rPr lang="tr-TR" b="1" dirty="0">
                <a:latin typeface="Times New Roman" panose="02020603050405020304" pitchFamily="18" charset="0"/>
                <a:ea typeface="Calibri" panose="020F0502020204030204" pitchFamily="34" charset="0"/>
                <a:cs typeface="Times New Roman" panose="02020603050405020304" pitchFamily="18" charset="0"/>
              </a:rPr>
              <a:t>Okul müdürü </a:t>
            </a:r>
            <a:r>
              <a:rPr lang="tr-TR" dirty="0">
                <a:latin typeface="Times New Roman" panose="02020603050405020304" pitchFamily="18" charset="0"/>
                <a:ea typeface="Calibri" panose="020F0502020204030204" pitchFamily="34" charset="0"/>
                <a:cs typeface="Times New Roman" panose="02020603050405020304" pitchFamily="18" charset="0"/>
              </a:rPr>
              <a:t>sosyal sorumluluk programı kapsamındaki faaliyetleri </a:t>
            </a:r>
            <a:r>
              <a:rPr lang="tr-TR" b="1" dirty="0">
                <a:latin typeface="Times New Roman" panose="02020603050405020304" pitchFamily="18" charset="0"/>
                <a:ea typeface="Calibri" panose="020F0502020204030204" pitchFamily="34" charset="0"/>
                <a:cs typeface="Times New Roman" panose="02020603050405020304" pitchFamily="18" charset="0"/>
              </a:rPr>
              <a:t>“Okul Koordinatörü”</a:t>
            </a:r>
            <a:r>
              <a:rPr lang="tr-TR" dirty="0">
                <a:latin typeface="Times New Roman" panose="02020603050405020304" pitchFamily="18" charset="0"/>
                <a:ea typeface="Calibri" panose="020F0502020204030204" pitchFamily="34" charset="0"/>
                <a:cs typeface="Times New Roman" panose="02020603050405020304" pitchFamily="18" charset="0"/>
              </a:rPr>
              <a:t> sıfatıyla koordine etmekle yükümlüdür. Görev verilmesi hâlinde il/ilçe koordinatörler kuruluna katılım sağlar.</a:t>
            </a:r>
          </a:p>
        </p:txBody>
      </p:sp>
    </p:spTree>
    <p:extLst>
      <p:ext uri="{BB962C8B-B14F-4D97-AF65-F5344CB8AC3E}">
        <p14:creationId xmlns:p14="http://schemas.microsoft.com/office/powerpoint/2010/main" val="461740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8" y="1478580"/>
            <a:ext cx="11159412" cy="147970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r>
              <a:rPr lang="tr-TR" sz="2000" dirty="0">
                <a:latin typeface="Times New Roman" panose="02020603050405020304" pitchFamily="18" charset="0"/>
                <a:ea typeface="Calibri" panose="020F0502020204030204" pitchFamily="34" charset="0"/>
                <a:cs typeface="Times New Roman" panose="02020603050405020304" pitchFamily="18" charset="0"/>
              </a:rPr>
              <a:t>16) Öğrenciler, ortaöğretim süresi boyunca </a:t>
            </a:r>
            <a:r>
              <a:rPr lang="tr-TR" sz="2000" b="1" dirty="0">
                <a:latin typeface="Times New Roman" panose="02020603050405020304" pitchFamily="18" charset="0"/>
                <a:ea typeface="Calibri" panose="020F0502020204030204" pitchFamily="34" charset="0"/>
                <a:cs typeface="Times New Roman" panose="02020603050405020304" pitchFamily="18" charset="0"/>
              </a:rPr>
              <a:t>en az 40 saatlik </a:t>
            </a:r>
            <a:r>
              <a:rPr lang="tr-TR" sz="2000" dirty="0">
                <a:latin typeface="Times New Roman" panose="02020603050405020304" pitchFamily="18" charset="0"/>
                <a:ea typeface="Calibri" panose="020F0502020204030204" pitchFamily="34" charset="0"/>
                <a:cs typeface="Times New Roman" panose="02020603050405020304" pitchFamily="18" charset="0"/>
              </a:rPr>
              <a:t>sosyal sorumluluk programı kapsamındaki faaliyetleri yerine getirirler. Sosyal sorumluluk programı kapsamındaki faaliyetler, </a:t>
            </a:r>
            <a:r>
              <a:rPr lang="tr-TR" sz="2000" b="1" dirty="0">
                <a:latin typeface="Times New Roman" panose="02020603050405020304" pitchFamily="18" charset="0"/>
                <a:ea typeface="Calibri" panose="020F0502020204030204" pitchFamily="34" charset="0"/>
                <a:cs typeface="Times New Roman" panose="02020603050405020304" pitchFamily="18" charset="0"/>
              </a:rPr>
              <a:t>mesleki ve teknik ortaöğretim programlarında 20 saat</a:t>
            </a:r>
            <a:r>
              <a:rPr lang="tr-TR" sz="2000" dirty="0">
                <a:latin typeface="Times New Roman" panose="02020603050405020304" pitchFamily="18" charset="0"/>
                <a:ea typeface="Calibri" panose="020F0502020204030204" pitchFamily="34" charset="0"/>
                <a:cs typeface="Times New Roman" panose="02020603050405020304" pitchFamily="18" charset="0"/>
              </a:rPr>
              <a:t> olarak uygulanır. Sosyal sorumluluk programı kapsamındaki </a:t>
            </a:r>
            <a:r>
              <a:rPr lang="tr-TR" sz="2000" b="1" dirty="0">
                <a:latin typeface="Times New Roman" panose="02020603050405020304" pitchFamily="18" charset="0"/>
                <a:ea typeface="Calibri" panose="020F0502020204030204" pitchFamily="34" charset="0"/>
                <a:cs typeface="Times New Roman" panose="02020603050405020304" pitchFamily="18" charset="0"/>
              </a:rPr>
              <a:t>her bir saat 60 dakika </a:t>
            </a:r>
            <a:r>
              <a:rPr lang="tr-TR" sz="2000" dirty="0">
                <a:latin typeface="Times New Roman" panose="02020603050405020304" pitchFamily="18" charset="0"/>
                <a:ea typeface="Calibri" panose="020F0502020204030204" pitchFamily="34" charset="0"/>
                <a:cs typeface="Times New Roman" panose="02020603050405020304" pitchFamily="18" charset="0"/>
              </a:rPr>
              <a:t>üzerinden değerlendirilir</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Dikdörtgen 3"/>
          <p:cNvSpPr/>
          <p:nvPr/>
        </p:nvSpPr>
        <p:spPr>
          <a:xfrm>
            <a:off x="429208" y="3410493"/>
            <a:ext cx="11159412" cy="136652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 (17) Sosyal sorumluluk programı kapsamında yürütülecek faaliyetler, Millî Eğitim Bakanlığı Ortaöğretim Kurumları Yönetmeliğinin </a:t>
            </a:r>
            <a:r>
              <a:rPr lang="tr-TR" b="1" dirty="0">
                <a:latin typeface="Times New Roman" panose="02020603050405020304" pitchFamily="18" charset="0"/>
                <a:ea typeface="Calibri" panose="020F0502020204030204" pitchFamily="34" charset="0"/>
                <a:cs typeface="Times New Roman" panose="02020603050405020304" pitchFamily="18" charset="0"/>
              </a:rPr>
              <a:t>“Öğrencilerin korunması” başlıklı 158 inci maddesinde </a:t>
            </a:r>
            <a:r>
              <a:rPr lang="tr-TR" dirty="0">
                <a:latin typeface="Times New Roman" panose="02020603050405020304" pitchFamily="18" charset="0"/>
                <a:ea typeface="Calibri" panose="020F0502020204030204" pitchFamily="34" charset="0"/>
                <a:cs typeface="Times New Roman" panose="02020603050405020304" pitchFamily="18" charset="0"/>
              </a:rPr>
              <a:t>yer verilen hükümler doğrultusunda gerçekleştirilir.</a:t>
            </a:r>
          </a:p>
          <a:p>
            <a:pPr marL="457200" indent="540385" algn="just">
              <a:lnSpc>
                <a:spcPct val="115000"/>
              </a:lnSpc>
              <a:spcAft>
                <a:spcPts val="0"/>
              </a:spcAft>
              <a:tabLst>
                <a:tab pos="990600" algn="l"/>
              </a:tabLst>
            </a:pPr>
            <a:endParaRPr lang="tr-TR"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Dikdörtgen 5"/>
          <p:cNvSpPr/>
          <p:nvPr/>
        </p:nvSpPr>
        <p:spPr>
          <a:xfrm>
            <a:off x="429208" y="5222702"/>
            <a:ext cx="11159412" cy="104797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 (18)  Sosyal sorumluluk programı kapsamındaki faaliyetler </a:t>
            </a:r>
            <a:r>
              <a:rPr lang="tr-TR" b="1" dirty="0">
                <a:latin typeface="Times New Roman" panose="02020603050405020304" pitchFamily="18" charset="0"/>
                <a:ea typeface="Calibri" panose="020F0502020204030204" pitchFamily="34" charset="0"/>
                <a:cs typeface="Times New Roman" panose="02020603050405020304" pitchFamily="18" charset="0"/>
              </a:rPr>
              <a:t>puanla değerlendirilmez</a:t>
            </a:r>
            <a:r>
              <a:rPr lang="tr-TR" dirty="0">
                <a:latin typeface="Times New Roman" panose="02020603050405020304" pitchFamily="18" charset="0"/>
                <a:ea typeface="Calibri" panose="020F0502020204030204" pitchFamily="34" charset="0"/>
                <a:cs typeface="Times New Roman" panose="02020603050405020304" pitchFamily="18" charset="0"/>
              </a:rPr>
              <a:t>; ancak öğrencilerin mezuniyetlerinde belgelendirilir. Bu belgeler e-Okul sisteminde yer alan </a:t>
            </a:r>
            <a:r>
              <a:rPr lang="tr-TR" b="1" dirty="0">
                <a:latin typeface="Times New Roman" panose="02020603050405020304" pitchFamily="18" charset="0"/>
                <a:ea typeface="Calibri" panose="020F0502020204030204" pitchFamily="34" charset="0"/>
                <a:cs typeface="Times New Roman" panose="02020603050405020304" pitchFamily="18" charset="0"/>
              </a:rPr>
              <a:t>Sosyal Etkinlik Modülüne </a:t>
            </a:r>
            <a:r>
              <a:rPr lang="tr-TR" dirty="0">
                <a:latin typeface="Times New Roman" panose="02020603050405020304" pitchFamily="18" charset="0"/>
                <a:ea typeface="Calibri" panose="020F0502020204030204" pitchFamily="34" charset="0"/>
                <a:cs typeface="Times New Roman" panose="02020603050405020304" pitchFamily="18" charset="0"/>
              </a:rPr>
              <a:t>işlenerek </a:t>
            </a:r>
            <a:r>
              <a:rPr lang="tr-TR" b="1" dirty="0">
                <a:latin typeface="Times New Roman" panose="02020603050405020304" pitchFamily="18" charset="0"/>
                <a:ea typeface="Calibri" panose="020F0502020204030204" pitchFamily="34" charset="0"/>
                <a:cs typeface="Times New Roman" panose="02020603050405020304" pitchFamily="18" charset="0"/>
              </a:rPr>
              <a:t>öğrenci gelişim dosyasında yer alması </a:t>
            </a:r>
            <a:r>
              <a:rPr lang="tr-TR" dirty="0">
                <a:latin typeface="Times New Roman" panose="02020603050405020304" pitchFamily="18" charset="0"/>
                <a:ea typeface="Calibri" panose="020F0502020204030204" pitchFamily="34" charset="0"/>
                <a:cs typeface="Times New Roman" panose="02020603050405020304" pitchFamily="18" charset="0"/>
              </a:rPr>
              <a:t>sağlanır.</a:t>
            </a:r>
          </a:p>
        </p:txBody>
      </p:sp>
    </p:spTree>
    <p:extLst>
      <p:ext uri="{BB962C8B-B14F-4D97-AF65-F5344CB8AC3E}">
        <p14:creationId xmlns:p14="http://schemas.microsoft.com/office/powerpoint/2010/main" val="27324263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350644" y="1540380"/>
            <a:ext cx="5431338" cy="1685077"/>
          </a:xfrm>
          <a:prstGeom prst="rect">
            <a:avLst/>
          </a:prstGeom>
          <a:solidFill>
            <a:schemeClr val="accent2">
              <a:lumMod val="20000"/>
              <a:lumOff val="80000"/>
            </a:schemeClr>
          </a:solidFill>
        </p:spPr>
        <p:txBody>
          <a:bodyPr wrap="square">
            <a:spAutoFit/>
          </a:bodyPr>
          <a:lstStyle/>
          <a:p>
            <a:pPr indent="540385" algn="just">
              <a:lnSpc>
                <a:spcPct val="115000"/>
              </a:lnSpc>
              <a:spcAft>
                <a:spcPts val="0"/>
              </a:spcAft>
            </a:pPr>
            <a:r>
              <a:rPr lang="tr-TR" b="1" dirty="0" smtClean="0">
                <a:latin typeface="Times New Roman" panose="02020603050405020304" pitchFamily="18" charset="0"/>
                <a:ea typeface="Calibri" panose="020F0502020204030204" pitchFamily="34" charset="0"/>
                <a:cs typeface="Times New Roman" panose="02020603050405020304" pitchFamily="18" charset="0"/>
              </a:rPr>
              <a:t>MADDE </a:t>
            </a:r>
            <a:r>
              <a:rPr lang="tr-TR" b="1" dirty="0">
                <a:latin typeface="Times New Roman" panose="02020603050405020304" pitchFamily="18" charset="0"/>
                <a:ea typeface="Calibri" panose="020F0502020204030204" pitchFamily="34" charset="0"/>
                <a:cs typeface="Times New Roman" panose="02020603050405020304" pitchFamily="18" charset="0"/>
              </a:rPr>
              <a:t>6- </a:t>
            </a:r>
            <a:r>
              <a:rPr lang="tr-TR" dirty="0">
                <a:latin typeface="Times New Roman" panose="02020603050405020304" pitchFamily="18" charset="0"/>
                <a:ea typeface="Calibri" panose="020F0502020204030204" pitchFamily="34" charset="0"/>
                <a:cs typeface="Times New Roman" panose="02020603050405020304" pitchFamily="18" charset="0"/>
              </a:rPr>
              <a:t>(1)</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Sosyal sorumluluk programı kapsamında yapılabilecek faaliyetler öğrenci/öğrenci grupları veya öğretmenler tarafından Etkinlik/Görev/Proje Teklif Formu (</a:t>
            </a:r>
            <a:r>
              <a:rPr lang="tr-TR" b="1" dirty="0">
                <a:latin typeface="Times New Roman" panose="02020603050405020304" pitchFamily="18" charset="0"/>
                <a:ea typeface="Calibri" panose="020F0502020204030204" pitchFamily="34" charset="0"/>
                <a:cs typeface="Times New Roman" panose="02020603050405020304" pitchFamily="18" charset="0"/>
              </a:rPr>
              <a:t>EK-1) </a:t>
            </a:r>
            <a:r>
              <a:rPr lang="tr-TR" dirty="0">
                <a:latin typeface="Times New Roman" panose="02020603050405020304" pitchFamily="18" charset="0"/>
                <a:ea typeface="Calibri" panose="020F0502020204030204" pitchFamily="34" charset="0"/>
                <a:cs typeface="Times New Roman" panose="02020603050405020304" pitchFamily="18" charset="0"/>
              </a:rPr>
              <a:t>hazırlanarak okul müdürüne sunulur.</a:t>
            </a:r>
            <a:r>
              <a:rPr lang="tr-TR" b="1" dirty="0">
                <a:latin typeface="Times New Roman" panose="02020603050405020304" pitchFamily="18" charset="0"/>
                <a:ea typeface="Calibri" panose="020F0502020204030204" pitchFamily="34" charset="0"/>
                <a:cs typeface="Times New Roman" panose="02020603050405020304" pitchFamily="18" charset="0"/>
              </a:rPr>
              <a:t> </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6940142" y="1536102"/>
            <a:ext cx="4422568" cy="1366528"/>
          </a:xfrm>
          <a:prstGeom prst="rect">
            <a:avLst/>
          </a:prstGeom>
          <a:solidFill>
            <a:schemeClr val="accent4">
              <a:lumMod val="60000"/>
              <a:lumOff val="40000"/>
            </a:schemeClr>
          </a:solidFill>
        </p:spPr>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(2) Okul müdürlüğünce Etkinlik/Görev/Proje Teklif Formunun (</a:t>
            </a:r>
            <a:r>
              <a:rPr lang="tr-TR" b="1" dirty="0">
                <a:latin typeface="Times New Roman" panose="02020603050405020304" pitchFamily="18" charset="0"/>
                <a:ea typeface="Calibri" panose="020F0502020204030204" pitchFamily="34" charset="0"/>
                <a:cs typeface="Times New Roman" panose="02020603050405020304" pitchFamily="18" charset="0"/>
              </a:rPr>
              <a:t>EK-1) </a:t>
            </a:r>
            <a:r>
              <a:rPr lang="tr-TR" dirty="0">
                <a:latin typeface="Times New Roman" panose="02020603050405020304" pitchFamily="18" charset="0"/>
                <a:ea typeface="Calibri" panose="020F0502020204030204" pitchFamily="34" charset="0"/>
                <a:cs typeface="Times New Roman" panose="02020603050405020304" pitchFamily="18" charset="0"/>
              </a:rPr>
              <a:t>uygun görülmesi durumunda danışman görevlendirmesi yapılır.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7178773" y="3607151"/>
            <a:ext cx="4284477" cy="1047979"/>
          </a:xfrm>
          <a:prstGeom prst="rect">
            <a:avLst/>
          </a:prstGeom>
          <a:solidFill>
            <a:schemeClr val="accent6">
              <a:lumMod val="60000"/>
              <a:lumOff val="40000"/>
            </a:schemeClr>
          </a:solidFill>
        </p:spPr>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(3) Etkinlik/Görev/Proje Çalışma Planı</a:t>
            </a:r>
            <a:r>
              <a:rPr lang="tr-TR" b="1" dirty="0">
                <a:latin typeface="Times New Roman" panose="02020603050405020304" pitchFamily="18" charset="0"/>
                <a:ea typeface="Calibri" panose="020F0502020204030204" pitchFamily="34" charset="0"/>
                <a:cs typeface="Times New Roman" panose="02020603050405020304" pitchFamily="18" charset="0"/>
              </a:rPr>
              <a:t> (EK-2</a:t>
            </a:r>
            <a:r>
              <a:rPr lang="tr-TR" dirty="0">
                <a:latin typeface="Times New Roman" panose="02020603050405020304" pitchFamily="18" charset="0"/>
                <a:ea typeface="Calibri" panose="020F0502020204030204" pitchFamily="34" charset="0"/>
                <a:cs typeface="Times New Roman" panose="02020603050405020304" pitchFamily="18" charset="0"/>
              </a:rPr>
              <a:t>) oluşturularak okul müdürünün onayına sunulur.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Dikdörtgen 8"/>
          <p:cNvSpPr/>
          <p:nvPr/>
        </p:nvSpPr>
        <p:spPr>
          <a:xfrm>
            <a:off x="350644" y="3594867"/>
            <a:ext cx="5449428" cy="2923877"/>
          </a:xfrm>
          <a:prstGeom prst="rect">
            <a:avLst/>
          </a:prstGeom>
          <a:solidFill>
            <a:schemeClr val="accent1">
              <a:lumMod val="40000"/>
              <a:lumOff val="60000"/>
            </a:schemeClr>
          </a:solidFill>
        </p:spPr>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(4) Etkinlik/Görev/Proje Çalışma Planı </a:t>
            </a:r>
            <a:r>
              <a:rPr lang="tr-TR" b="1" dirty="0">
                <a:latin typeface="Times New Roman" panose="02020603050405020304" pitchFamily="18" charset="0"/>
                <a:ea typeface="Calibri" panose="020F0502020204030204" pitchFamily="34" charset="0"/>
                <a:cs typeface="Times New Roman" panose="02020603050405020304" pitchFamily="18" charset="0"/>
              </a:rPr>
              <a:t>(EK-2</a:t>
            </a:r>
            <a:r>
              <a:rPr lang="tr-TR" dirty="0">
                <a:latin typeface="Times New Roman" panose="02020603050405020304" pitchFamily="18" charset="0"/>
                <a:ea typeface="Calibri" panose="020F0502020204030204" pitchFamily="34" charset="0"/>
                <a:cs typeface="Times New Roman" panose="02020603050405020304" pitchFamily="18" charset="0"/>
              </a:rPr>
              <a:t>) onaylandıktan sonra danışman tarafından etkinlik, görev veya proje ekibi ile bir toplantı düzenlenir. Toplantıda, öğrencilere sosyal sorumluluk programı kapsamında yürütülecek etkinlik, görev veya projenin amacı, genel ilkeleri, kapsamı ve faaliyet sonu beklenen fayda ve kazanımlar hakkında bilgi verilir. Etkinlik, görev veya proje çalışma planı doğrultusunda iş bölümü yapılır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p>
          <a:p>
            <a:pPr indent="540385" algn="just">
              <a:lnSpc>
                <a:spcPct val="115000"/>
              </a:lnSpc>
              <a:spcAft>
                <a:spcPts val="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Dikdörtgen 11"/>
          <p:cNvSpPr/>
          <p:nvPr/>
        </p:nvSpPr>
        <p:spPr>
          <a:xfrm>
            <a:off x="7148945" y="5310177"/>
            <a:ext cx="4314306" cy="1200329"/>
          </a:xfrm>
          <a:prstGeom prst="rect">
            <a:avLst/>
          </a:prstGeom>
          <a:solidFill>
            <a:schemeClr val="accent2"/>
          </a:solidFill>
        </p:spPr>
        <p:txBody>
          <a:bodyPr wrap="square">
            <a:spAutoFit/>
          </a:bodyPr>
          <a:lstStyle/>
          <a:p>
            <a:r>
              <a:rPr lang="tr-TR" dirty="0">
                <a:latin typeface="Times New Roman" panose="02020603050405020304" pitchFamily="18" charset="0"/>
                <a:ea typeface="Calibri" panose="020F0502020204030204" pitchFamily="34" charset="0"/>
              </a:rPr>
              <a:t>(5) Sosyal sorumluluk programı kapsamında gerçekleştirilmesi kararlaştırılan faaliyetler, okullarda diğer öğrencilere de duyurulur, okulun resmî internet sayfasında yayımlanır</a:t>
            </a:r>
            <a:endParaRPr lang="tr-TR" dirty="0"/>
          </a:p>
        </p:txBody>
      </p:sp>
      <p:sp>
        <p:nvSpPr>
          <p:cNvPr id="13" name="Sağ Ok 12"/>
          <p:cNvSpPr/>
          <p:nvPr/>
        </p:nvSpPr>
        <p:spPr>
          <a:xfrm>
            <a:off x="6036959" y="1882888"/>
            <a:ext cx="789427" cy="3670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Aşağı Ok 13"/>
          <p:cNvSpPr/>
          <p:nvPr/>
        </p:nvSpPr>
        <p:spPr>
          <a:xfrm>
            <a:off x="9151426" y="2942600"/>
            <a:ext cx="340822" cy="6456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Sol Ok 14"/>
          <p:cNvSpPr/>
          <p:nvPr/>
        </p:nvSpPr>
        <p:spPr>
          <a:xfrm>
            <a:off x="6048004" y="3932958"/>
            <a:ext cx="804038" cy="3963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Sağ Ok 15"/>
          <p:cNvSpPr/>
          <p:nvPr/>
        </p:nvSpPr>
        <p:spPr>
          <a:xfrm>
            <a:off x="6150715" y="5726836"/>
            <a:ext cx="789427" cy="3670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Dikdörtgen 16"/>
          <p:cNvSpPr/>
          <p:nvPr/>
        </p:nvSpPr>
        <p:spPr>
          <a:xfrm>
            <a:off x="1386020" y="984558"/>
            <a:ext cx="9419959" cy="369332"/>
          </a:xfrm>
          <a:prstGeom prst="rect">
            <a:avLst/>
          </a:prstGeom>
          <a:solidFill>
            <a:schemeClr val="bg1">
              <a:lumMod val="75000"/>
            </a:schemeClr>
          </a:solidFill>
        </p:spPr>
        <p:txBody>
          <a:bodyPr wrap="square">
            <a:spAutoFit/>
          </a:bodyPr>
          <a:lstStyle/>
          <a:p>
            <a:r>
              <a:rPr lang="tr-TR" b="1" dirty="0">
                <a:solidFill>
                  <a:srgbClr val="C00000"/>
                </a:solidFill>
                <a:latin typeface="Times New Roman" panose="02020603050405020304" pitchFamily="18" charset="0"/>
                <a:ea typeface="Calibri" panose="020F0502020204030204" pitchFamily="34" charset="0"/>
              </a:rPr>
              <a:t>Sosyal Sorumluluk Programı Kapsamındaki Faaliyetlerin </a:t>
            </a:r>
            <a:r>
              <a:rPr lang="tr-TR" b="1" dirty="0" smtClean="0">
                <a:solidFill>
                  <a:srgbClr val="C00000"/>
                </a:solidFill>
                <a:latin typeface="Times New Roman" panose="02020603050405020304" pitchFamily="18" charset="0"/>
                <a:ea typeface="Calibri" panose="020F0502020204030204" pitchFamily="34" charset="0"/>
              </a:rPr>
              <a:t>Hazırlık Süreci Nasıl Yürütülür?</a:t>
            </a:r>
            <a:endParaRPr lang="tr-TR" dirty="0">
              <a:solidFill>
                <a:srgbClr val="C00000"/>
              </a:solidFill>
            </a:endParaRPr>
          </a:p>
        </p:txBody>
      </p:sp>
    </p:spTree>
    <p:extLst>
      <p:ext uri="{BB962C8B-B14F-4D97-AF65-F5344CB8AC3E}">
        <p14:creationId xmlns:p14="http://schemas.microsoft.com/office/powerpoint/2010/main" val="4231969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466"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4" name="Dikdörtgen 3"/>
          <p:cNvSpPr/>
          <p:nvPr/>
        </p:nvSpPr>
        <p:spPr>
          <a:xfrm>
            <a:off x="340822" y="1397892"/>
            <a:ext cx="11338560" cy="638445"/>
          </a:xfrm>
          <a:prstGeom prst="rect">
            <a:avLst/>
          </a:prstGeom>
          <a:solidFill>
            <a:schemeClr val="accent6">
              <a:lumMod val="40000"/>
              <a:lumOff val="60000"/>
            </a:schemeClr>
          </a:solidFill>
        </p:spPr>
        <p:txBody>
          <a:bodyPr wrap="square">
            <a:spAutoFit/>
          </a:bodyPr>
          <a:lstStyle/>
          <a:p>
            <a:pPr indent="540385" algn="just">
              <a:lnSpc>
                <a:spcPct val="107000"/>
              </a:lnSpc>
              <a:spcAft>
                <a:spcPts val="0"/>
              </a:spcAft>
            </a:pPr>
            <a:r>
              <a:rPr lang="tr-TR" sz="1600" b="1" dirty="0" smtClean="0">
                <a:latin typeface="Times New Roman" panose="02020603050405020304" pitchFamily="18" charset="0"/>
                <a:ea typeface="Calibri" panose="020F0502020204030204" pitchFamily="34" charset="0"/>
                <a:cs typeface="Times New Roman" panose="02020603050405020304" pitchFamily="18" charset="0"/>
              </a:rPr>
              <a:t>MADDE </a:t>
            </a:r>
            <a:r>
              <a:rPr lang="tr-TR" sz="1600" b="1" dirty="0">
                <a:latin typeface="Times New Roman" panose="02020603050405020304" pitchFamily="18" charset="0"/>
                <a:ea typeface="Calibri" panose="020F0502020204030204" pitchFamily="34" charset="0"/>
                <a:cs typeface="Times New Roman" panose="02020603050405020304" pitchFamily="18" charset="0"/>
              </a:rPr>
              <a:t>7- </a:t>
            </a:r>
            <a:r>
              <a:rPr lang="tr-TR" sz="1600" dirty="0">
                <a:latin typeface="Times New Roman" panose="02020603050405020304" pitchFamily="18" charset="0"/>
                <a:ea typeface="Calibri" panose="020F0502020204030204" pitchFamily="34" charset="0"/>
                <a:cs typeface="Times New Roman" panose="02020603050405020304" pitchFamily="18" charset="0"/>
              </a:rPr>
              <a:t>(1)</a:t>
            </a:r>
            <a:r>
              <a:rPr lang="tr-TR" sz="1600" b="1" dirty="0">
                <a:latin typeface="Times New Roman" panose="02020603050405020304" pitchFamily="18" charset="0"/>
                <a:ea typeface="Calibri" panose="020F0502020204030204" pitchFamily="34" charset="0"/>
                <a:cs typeface="Times New Roman" panose="02020603050405020304" pitchFamily="18" charset="0"/>
              </a:rPr>
              <a:t> </a:t>
            </a:r>
            <a:r>
              <a:rPr lang="tr-TR" sz="1600" dirty="0">
                <a:latin typeface="Times New Roman" panose="02020603050405020304" pitchFamily="18" charset="0"/>
                <a:ea typeface="Calibri" panose="020F0502020204030204" pitchFamily="34" charset="0"/>
                <a:cs typeface="Times New Roman" panose="02020603050405020304" pitchFamily="18" charset="0"/>
              </a:rPr>
              <a:t>Etkinlik, görev veya proje kapsamında gerçekleştirilecek tüm çalışmalar, Etkinlik/Görev/Proje Çalışma Planı</a:t>
            </a:r>
            <a:r>
              <a:rPr lang="tr-TR" sz="1600" b="1" dirty="0">
                <a:latin typeface="Times New Roman" panose="02020603050405020304" pitchFamily="18" charset="0"/>
                <a:ea typeface="Calibri" panose="020F0502020204030204" pitchFamily="34" charset="0"/>
                <a:cs typeface="Times New Roman" panose="02020603050405020304" pitchFamily="18" charset="0"/>
              </a:rPr>
              <a:t> (EK-2</a:t>
            </a:r>
            <a:r>
              <a:rPr lang="tr-TR" sz="1600" dirty="0">
                <a:latin typeface="Times New Roman" panose="02020603050405020304" pitchFamily="18" charset="0"/>
                <a:ea typeface="Calibri" panose="020F0502020204030204" pitchFamily="34" charset="0"/>
                <a:cs typeface="Times New Roman" panose="02020603050405020304" pitchFamily="18" charset="0"/>
              </a:rPr>
              <a:t>) dikkate alınarak yürütülür.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1859560" y="992049"/>
            <a:ext cx="8472875" cy="369332"/>
          </a:xfrm>
          <a:prstGeom prst="rect">
            <a:avLst/>
          </a:prstGeom>
          <a:solidFill>
            <a:schemeClr val="bg1">
              <a:lumMod val="75000"/>
            </a:schemeClr>
          </a:solidFill>
        </p:spPr>
        <p:txBody>
          <a:bodyPr wrap="square">
            <a:spAutoFit/>
          </a:bodyPr>
          <a:lstStyle/>
          <a:p>
            <a:r>
              <a:rPr lang="tr-TR" b="1" dirty="0">
                <a:solidFill>
                  <a:srgbClr val="C00000"/>
                </a:solidFill>
                <a:latin typeface="Times New Roman" panose="02020603050405020304" pitchFamily="18" charset="0"/>
                <a:ea typeface="Calibri" panose="020F0502020204030204" pitchFamily="34" charset="0"/>
              </a:rPr>
              <a:t>Sosyal Sorumluluk Programı Kapsamındaki </a:t>
            </a:r>
            <a:r>
              <a:rPr lang="tr-TR" b="1" dirty="0" smtClean="0">
                <a:solidFill>
                  <a:srgbClr val="C00000"/>
                </a:solidFill>
                <a:latin typeface="Times New Roman" panose="02020603050405020304" pitchFamily="18" charset="0"/>
                <a:ea typeface="Calibri" panose="020F0502020204030204" pitchFamily="34" charset="0"/>
              </a:rPr>
              <a:t>Faaliyetlerin Uygulaması Nasıl Yapılır?</a:t>
            </a:r>
            <a:endParaRPr lang="tr-TR" dirty="0">
              <a:solidFill>
                <a:srgbClr val="C00000"/>
              </a:solidFill>
            </a:endParaRPr>
          </a:p>
        </p:txBody>
      </p:sp>
      <p:sp>
        <p:nvSpPr>
          <p:cNvPr id="6" name="Aşağı Ok 5"/>
          <p:cNvSpPr/>
          <p:nvPr/>
        </p:nvSpPr>
        <p:spPr>
          <a:xfrm>
            <a:off x="5905146" y="2043944"/>
            <a:ext cx="274320" cy="4218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Dikdörtgen 7"/>
          <p:cNvSpPr/>
          <p:nvPr/>
        </p:nvSpPr>
        <p:spPr>
          <a:xfrm>
            <a:off x="339634" y="2495042"/>
            <a:ext cx="11338560" cy="619272"/>
          </a:xfrm>
          <a:prstGeom prst="rect">
            <a:avLst/>
          </a:prstGeom>
          <a:solidFill>
            <a:schemeClr val="accent5">
              <a:lumMod val="40000"/>
              <a:lumOff val="60000"/>
            </a:schemeClr>
          </a:solidFill>
        </p:spPr>
        <p:txBody>
          <a:bodyPr wrap="square">
            <a:spAutoFit/>
          </a:bodyPr>
          <a:lstStyle/>
          <a:p>
            <a:pPr indent="540385" algn="just">
              <a:lnSpc>
                <a:spcPct val="107000"/>
              </a:lnSpc>
              <a:spcAft>
                <a:spcPts val="0"/>
              </a:spcAft>
            </a:pPr>
            <a:r>
              <a:rPr lang="tr-TR" sz="1600" dirty="0" smtClean="0">
                <a:latin typeface="Times New Roman" panose="02020603050405020304" pitchFamily="18" charset="0"/>
                <a:ea typeface="Calibri" panose="020F0502020204030204" pitchFamily="34" charset="0"/>
                <a:cs typeface="Times New Roman" panose="02020603050405020304" pitchFamily="18" charset="0"/>
              </a:rPr>
              <a:t>(2) Etkinlik/görev </a:t>
            </a:r>
            <a:r>
              <a:rPr lang="tr-TR" sz="1600" dirty="0">
                <a:latin typeface="Times New Roman" panose="02020603050405020304" pitchFamily="18" charset="0"/>
                <a:ea typeface="Calibri" panose="020F0502020204030204" pitchFamily="34" charset="0"/>
                <a:cs typeface="Times New Roman" panose="02020603050405020304" pitchFamily="18" charset="0"/>
              </a:rPr>
              <a:t>veya projenin uygulanması sırasında oluşabilecek aksaklıklar ve engeller, danışman ve okul koordinatörünün desteğiyle giderilir.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Aşağı Ok 10"/>
          <p:cNvSpPr/>
          <p:nvPr/>
        </p:nvSpPr>
        <p:spPr>
          <a:xfrm>
            <a:off x="5905146" y="5260285"/>
            <a:ext cx="274320" cy="4218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Aşağı Ok 11"/>
          <p:cNvSpPr/>
          <p:nvPr/>
        </p:nvSpPr>
        <p:spPr>
          <a:xfrm>
            <a:off x="5905146" y="4207745"/>
            <a:ext cx="274320" cy="4218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Aşağı Ok 12"/>
          <p:cNvSpPr/>
          <p:nvPr/>
        </p:nvSpPr>
        <p:spPr>
          <a:xfrm>
            <a:off x="5905146" y="3153385"/>
            <a:ext cx="274320" cy="4218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Dikdörtgen 8"/>
          <p:cNvSpPr/>
          <p:nvPr/>
        </p:nvSpPr>
        <p:spPr>
          <a:xfrm>
            <a:off x="339634" y="3592192"/>
            <a:ext cx="11338560" cy="584775"/>
          </a:xfrm>
          <a:prstGeom prst="rect">
            <a:avLst/>
          </a:prstGeom>
          <a:solidFill>
            <a:schemeClr val="accent4">
              <a:lumMod val="40000"/>
              <a:lumOff val="60000"/>
            </a:schemeClr>
          </a:solidFill>
        </p:spPr>
        <p:txBody>
          <a:bodyPr wrap="square">
            <a:spAutoFit/>
          </a:bodyPr>
          <a:lstStyle/>
          <a:p>
            <a:pPr algn="just"/>
            <a:r>
              <a:rPr lang="tr-TR"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tr-TR"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a:t>
            </a:r>
            <a:r>
              <a:rPr lang="tr-TR" sz="1600" dirty="0">
                <a:latin typeface="Times New Roman" panose="02020603050405020304" pitchFamily="18" charset="0"/>
                <a:ea typeface="Calibri" panose="020F0502020204030204" pitchFamily="34" charset="0"/>
                <a:cs typeface="Times New Roman" panose="02020603050405020304" pitchFamily="18" charset="0"/>
              </a:rPr>
              <a:t>Sosyal sorumluluk programı, b</a:t>
            </a:r>
            <a:r>
              <a:rPr lang="tr-TR"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aşta özel hayatın gizliliği olmak üzere temel hak ve özgürlüklerin korunması amacıyla 24/3/2016 tarihli ve 6698 sayılı Kişisel Verilerin Korunması Kanunu kapsamında yürütülür.</a:t>
            </a:r>
            <a:endParaRPr lang="tr-TR" sz="1600" dirty="0"/>
          </a:p>
        </p:txBody>
      </p:sp>
      <p:sp>
        <p:nvSpPr>
          <p:cNvPr id="14" name="Dikdörtgen 13"/>
          <p:cNvSpPr/>
          <p:nvPr/>
        </p:nvSpPr>
        <p:spPr>
          <a:xfrm>
            <a:off x="339634" y="4635115"/>
            <a:ext cx="11338560" cy="615553"/>
          </a:xfrm>
          <a:prstGeom prst="rect">
            <a:avLst/>
          </a:prstGeom>
          <a:solidFill>
            <a:schemeClr val="accent2">
              <a:lumMod val="60000"/>
              <a:lumOff val="40000"/>
            </a:schemeClr>
          </a:solidFill>
        </p:spPr>
        <p:txBody>
          <a:bodyPr wrap="square">
            <a:spAutoFit/>
          </a:bodyPr>
          <a:lstStyle/>
          <a:p>
            <a:pPr algn="just"/>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Uygulama sürecinde 6698 sayılı Kanunda yer verilen, kişinin açık rızası aranmaksızın kişisel verilerinin işlenmesini mümkün kılan durumlar dışında öğrencilere ait kişisel veriler veli/vasi veya ilgili kişinin açık rızası olmaksızın işlenemez.</a:t>
            </a:r>
            <a:endParaRPr lang="tr-TR" sz="1600" dirty="0"/>
          </a:p>
        </p:txBody>
      </p:sp>
      <p:sp>
        <p:nvSpPr>
          <p:cNvPr id="15" name="Dikdörtgen 14"/>
          <p:cNvSpPr/>
          <p:nvPr/>
        </p:nvSpPr>
        <p:spPr>
          <a:xfrm>
            <a:off x="339634" y="5714452"/>
            <a:ext cx="11338559" cy="830997"/>
          </a:xfrm>
          <a:prstGeom prst="rect">
            <a:avLst/>
          </a:prstGeom>
          <a:solidFill>
            <a:schemeClr val="bg2">
              <a:lumMod val="75000"/>
            </a:schemeClr>
          </a:solidFill>
        </p:spPr>
        <p:txBody>
          <a:bodyPr wrap="square">
            <a:spAutoFit/>
          </a:bodyPr>
          <a:lstStyle/>
          <a:p>
            <a:pPr algn="just"/>
            <a:r>
              <a:rPr lang="tr-TR" sz="1600" dirty="0">
                <a:latin typeface="Times New Roman" panose="02020603050405020304" pitchFamily="18" charset="0"/>
                <a:ea typeface="Calibri" panose="020F0502020204030204" pitchFamily="34" charset="0"/>
                <a:cs typeface="Times New Roman" panose="02020603050405020304" pitchFamily="18" charset="0"/>
              </a:rPr>
              <a:t> (5) Sosyal sorumluluk programı kapsamında gerçekleştirilen faaliyetler, örnek teşkil etmesi amacıyla okulun resmî internet sayfasında yayımlanır. Paylaşılan içeriklerde kişileri küçük düşürücü, faaliyetlerde yer alan kurumların kurumsal kimliğini zedeleyici herhangi bir unsura yer verilmez.</a:t>
            </a:r>
            <a:endParaRPr lang="tr-TR" sz="1600" dirty="0"/>
          </a:p>
        </p:txBody>
      </p:sp>
    </p:spTree>
    <p:extLst>
      <p:ext uri="{BB962C8B-B14F-4D97-AF65-F5344CB8AC3E}">
        <p14:creationId xmlns:p14="http://schemas.microsoft.com/office/powerpoint/2010/main" val="15448429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6" name="Dikdörtgen 5"/>
          <p:cNvSpPr/>
          <p:nvPr/>
        </p:nvSpPr>
        <p:spPr>
          <a:xfrm>
            <a:off x="2104843" y="1320198"/>
            <a:ext cx="7808142" cy="369332"/>
          </a:xfrm>
          <a:prstGeom prst="rect">
            <a:avLst/>
          </a:prstGeom>
          <a:solidFill>
            <a:schemeClr val="bg1">
              <a:lumMod val="75000"/>
            </a:schemeClr>
          </a:solidFill>
        </p:spPr>
        <p:txBody>
          <a:bodyPr wrap="square">
            <a:spAutoFit/>
          </a:bodyPr>
          <a:lstStyle/>
          <a:p>
            <a:r>
              <a:rPr lang="tr-TR" b="1" dirty="0">
                <a:solidFill>
                  <a:srgbClr val="C00000"/>
                </a:solidFill>
                <a:latin typeface="Times New Roman" panose="02020603050405020304" pitchFamily="18" charset="0"/>
                <a:ea typeface="Calibri" panose="020F0502020204030204" pitchFamily="34" charset="0"/>
              </a:rPr>
              <a:t>Sosyal Sorumluluk Programı Kapsamındaki </a:t>
            </a:r>
            <a:r>
              <a:rPr lang="tr-TR" b="1" dirty="0" smtClean="0">
                <a:solidFill>
                  <a:srgbClr val="C00000"/>
                </a:solidFill>
                <a:latin typeface="Times New Roman" panose="02020603050405020304" pitchFamily="18" charset="0"/>
                <a:ea typeface="Calibri" panose="020F0502020204030204" pitchFamily="34" charset="0"/>
              </a:rPr>
              <a:t>Faaliyetler Nasıl Değerlendirilir?</a:t>
            </a:r>
            <a:endParaRPr lang="tr-TR" dirty="0">
              <a:solidFill>
                <a:srgbClr val="C00000"/>
              </a:solidFill>
            </a:endParaRPr>
          </a:p>
        </p:txBody>
      </p:sp>
      <p:sp>
        <p:nvSpPr>
          <p:cNvPr id="2" name="Dikdörtgen 1"/>
          <p:cNvSpPr/>
          <p:nvPr/>
        </p:nvSpPr>
        <p:spPr>
          <a:xfrm>
            <a:off x="2746310" y="1961289"/>
            <a:ext cx="6096000" cy="1047979"/>
          </a:xfrm>
          <a:prstGeom prst="rect">
            <a:avLst/>
          </a:prstGeom>
          <a:solidFill>
            <a:schemeClr val="accent4">
              <a:lumMod val="60000"/>
              <a:lumOff val="40000"/>
            </a:schemeClr>
          </a:solidFill>
        </p:spPr>
        <p:txBody>
          <a:bodyPr>
            <a:spAutoFit/>
          </a:bodyPr>
          <a:lstStyle/>
          <a:p>
            <a:pPr indent="540385" algn="just">
              <a:lnSpc>
                <a:spcPct val="115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MADDE 8-</a:t>
            </a:r>
            <a:r>
              <a:rPr lang="tr-TR" dirty="0">
                <a:latin typeface="Times New Roman" panose="02020603050405020304" pitchFamily="18" charset="0"/>
                <a:ea typeface="Calibri" panose="020F0502020204030204" pitchFamily="34" charset="0"/>
                <a:cs typeface="Times New Roman" panose="02020603050405020304" pitchFamily="18" charset="0"/>
              </a:rPr>
              <a:t> (1) Danışman, öğrencilerin etkinlik, görev veya proje sürecinde yaptıkları çalışmaları Öğrenci Değerlendirme Formu</a:t>
            </a:r>
            <a:r>
              <a:rPr lang="tr-TR" b="1" dirty="0">
                <a:latin typeface="Times New Roman" panose="02020603050405020304" pitchFamily="18" charset="0"/>
                <a:ea typeface="Calibri" panose="020F0502020204030204" pitchFamily="34" charset="0"/>
                <a:cs typeface="Times New Roman" panose="02020603050405020304" pitchFamily="18" charset="0"/>
              </a:rPr>
              <a:t> (EK-3</a:t>
            </a:r>
            <a:r>
              <a:rPr lang="tr-TR" dirty="0">
                <a:latin typeface="Times New Roman" panose="02020603050405020304" pitchFamily="18" charset="0"/>
                <a:ea typeface="Calibri" panose="020F0502020204030204" pitchFamily="34" charset="0"/>
                <a:cs typeface="Times New Roman" panose="02020603050405020304" pitchFamily="18" charset="0"/>
              </a:rPr>
              <a:t>) ile değerlendirir.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2746310" y="3332107"/>
            <a:ext cx="6096000" cy="1366528"/>
          </a:xfrm>
          <a:prstGeom prst="rect">
            <a:avLst/>
          </a:prstGeom>
          <a:solidFill>
            <a:schemeClr val="accent5">
              <a:lumMod val="60000"/>
              <a:lumOff val="40000"/>
            </a:schemeClr>
          </a:solidFill>
        </p:spPr>
        <p:txBody>
          <a:bodyPr>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(2) Sosyal sorumluluk programı kapsamında gerçekleştirilen etkinlik, görev veya projelerin sonunda öğrenciler Etkinlik/Görev/Proje Sonuçlandırma Formu </a:t>
            </a:r>
            <a:r>
              <a:rPr lang="tr-TR" b="1" dirty="0">
                <a:latin typeface="Times New Roman" panose="02020603050405020304" pitchFamily="18" charset="0"/>
                <a:ea typeface="Calibri" panose="020F0502020204030204" pitchFamily="34" charset="0"/>
                <a:cs typeface="Times New Roman" panose="02020603050405020304" pitchFamily="18" charset="0"/>
              </a:rPr>
              <a:t>(EK-4)</a:t>
            </a:r>
            <a:r>
              <a:rPr lang="tr-TR" dirty="0">
                <a:latin typeface="Times New Roman" panose="02020603050405020304" pitchFamily="18" charset="0"/>
                <a:ea typeface="Calibri" panose="020F0502020204030204" pitchFamily="34" charset="0"/>
                <a:cs typeface="Times New Roman" panose="02020603050405020304" pitchFamily="18" charset="0"/>
              </a:rPr>
              <a:t> doldurarak danışmana teslim eder.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Dikdörtgen 7"/>
          <p:cNvSpPr/>
          <p:nvPr/>
        </p:nvSpPr>
        <p:spPr>
          <a:xfrm>
            <a:off x="2746310" y="5101853"/>
            <a:ext cx="6096000" cy="1366528"/>
          </a:xfrm>
          <a:prstGeom prst="rect">
            <a:avLst/>
          </a:prstGeom>
          <a:solidFill>
            <a:schemeClr val="accent6">
              <a:lumMod val="60000"/>
              <a:lumOff val="40000"/>
            </a:schemeClr>
          </a:solidFill>
        </p:spPr>
        <p:txBody>
          <a:bodyPr>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(3)</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Etkinlik, görev veya proje sürecinde yürütülen çalışmalara ait ek formlar ile yazılı, basılı ve dijital tüm dokümanlar proje bitiminde danışman tarafından dosya hâlinde okul müdürlüğüne sunulur.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Blok Yay 8"/>
          <p:cNvSpPr/>
          <p:nvPr/>
        </p:nvSpPr>
        <p:spPr>
          <a:xfrm rot="5400000">
            <a:off x="8388431" y="2692297"/>
            <a:ext cx="1364336" cy="778570"/>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11" name="Blok Yay 10"/>
          <p:cNvSpPr/>
          <p:nvPr/>
        </p:nvSpPr>
        <p:spPr>
          <a:xfrm rot="5400000" flipV="1">
            <a:off x="1767655" y="4437573"/>
            <a:ext cx="1364336" cy="908179"/>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extLst>
      <p:ext uri="{BB962C8B-B14F-4D97-AF65-F5344CB8AC3E}">
        <p14:creationId xmlns:p14="http://schemas.microsoft.com/office/powerpoint/2010/main" val="28643137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86" y="-13599"/>
            <a:ext cx="12191999" cy="6871599"/>
          </a:xfrm>
          <a:prstGeom prst="rect">
            <a:avLst/>
          </a:prstGeom>
          <a:ln>
            <a:solidFill>
              <a:schemeClr val="accent2">
                <a:lumMod val="75000"/>
              </a:schemeClr>
            </a:solidFill>
          </a:ln>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1970117" y="1159513"/>
            <a:ext cx="7813739" cy="410882"/>
          </a:xfrm>
          <a:prstGeom prst="rect">
            <a:avLst/>
          </a:prstGeom>
          <a:solidFill>
            <a:schemeClr val="bg1">
              <a:lumMod val="75000"/>
            </a:schemeClr>
          </a:solidFill>
        </p:spPr>
        <p:txBody>
          <a:bodyPr wrap="square">
            <a:spAutoFit/>
          </a:bodyPr>
          <a:lstStyle/>
          <a:p>
            <a:pPr indent="540385" algn="just">
              <a:lnSpc>
                <a:spcPct val="115000"/>
              </a:lnSpc>
            </a:pPr>
            <a:r>
              <a:rPr lang="tr-TR" b="1" dirty="0">
                <a:solidFill>
                  <a:srgbClr val="C00000"/>
                </a:solidFill>
                <a:latin typeface="Times New Roman" panose="02020603050405020304" pitchFamily="18" charset="0"/>
                <a:ea typeface="Calibri" panose="020F0502020204030204" pitchFamily="34" charset="0"/>
              </a:rPr>
              <a:t>İl koordinatörler kurulunun görev, yetki ve sorumlulukları nelerdir?</a:t>
            </a:r>
          </a:p>
        </p:txBody>
      </p:sp>
      <p:sp>
        <p:nvSpPr>
          <p:cNvPr id="4" name="Dikdörtgen 3"/>
          <p:cNvSpPr/>
          <p:nvPr/>
        </p:nvSpPr>
        <p:spPr>
          <a:xfrm>
            <a:off x="393326" y="1790056"/>
            <a:ext cx="11231173" cy="4304255"/>
          </a:xfrm>
          <a:prstGeom prst="rect">
            <a:avLst/>
          </a:prstGeom>
          <a:ln>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sz="2000" b="1" dirty="0">
                <a:latin typeface="Times New Roman" panose="02020603050405020304" pitchFamily="18" charset="0"/>
                <a:ea typeface="Calibri" panose="020F0502020204030204" pitchFamily="34" charset="0"/>
                <a:cs typeface="Times New Roman" panose="02020603050405020304" pitchFamily="18" charset="0"/>
              </a:rPr>
              <a:t>MADDE 9-</a:t>
            </a:r>
            <a:r>
              <a:rPr lang="tr-TR" sz="2000" dirty="0">
                <a:latin typeface="Times New Roman" panose="02020603050405020304" pitchFamily="18" charset="0"/>
                <a:ea typeface="Calibri" panose="020F0502020204030204" pitchFamily="34" charset="0"/>
                <a:cs typeface="Times New Roman" panose="02020603050405020304" pitchFamily="18" charset="0"/>
              </a:rPr>
              <a:t> (1) İl genelinde iş birliği yapılabilecek </a:t>
            </a:r>
            <a:r>
              <a:rPr lang="tr-TR" sz="2000" b="1" dirty="0">
                <a:latin typeface="Times New Roman" panose="02020603050405020304" pitchFamily="18" charset="0"/>
                <a:ea typeface="Calibri" panose="020F0502020204030204" pitchFamily="34" charset="0"/>
                <a:cs typeface="Times New Roman" panose="02020603050405020304" pitchFamily="18" charset="0"/>
              </a:rPr>
              <a:t>kurum/kuruluşları belirler </a:t>
            </a:r>
            <a:r>
              <a:rPr lang="tr-TR" sz="2000" dirty="0">
                <a:latin typeface="Times New Roman" panose="02020603050405020304" pitchFamily="18" charset="0"/>
                <a:ea typeface="Calibri" panose="020F0502020204030204" pitchFamily="34" charset="0"/>
                <a:cs typeface="Times New Roman" panose="02020603050405020304" pitchFamily="18" charset="0"/>
              </a:rPr>
              <a:t>ve bunların okullara duyurusunu yapar.</a:t>
            </a:r>
          </a:p>
          <a:p>
            <a:pPr indent="540385" algn="just">
              <a:lnSpc>
                <a:spcPct val="115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(2) İl genelinde sosyal sorumluluk programı kapsamındaki faaliyetlerin </a:t>
            </a:r>
            <a:r>
              <a:rPr lang="tr-TR" sz="2000" b="1" dirty="0">
                <a:latin typeface="Times New Roman" panose="02020603050405020304" pitchFamily="18" charset="0"/>
                <a:ea typeface="Calibri" panose="020F0502020204030204" pitchFamily="34" charset="0"/>
                <a:cs typeface="Times New Roman" panose="02020603050405020304" pitchFamily="18" charset="0"/>
              </a:rPr>
              <a:t>etkili ve verimli biçimde yürütülmesini </a:t>
            </a:r>
            <a:r>
              <a:rPr lang="tr-TR" sz="2000" dirty="0">
                <a:latin typeface="Times New Roman" panose="02020603050405020304" pitchFamily="18" charset="0"/>
                <a:ea typeface="Calibri" panose="020F0502020204030204" pitchFamily="34" charset="0"/>
                <a:cs typeface="Times New Roman" panose="02020603050405020304" pitchFamily="18" charset="0"/>
              </a:rPr>
              <a:t>sağlar.</a:t>
            </a:r>
          </a:p>
          <a:p>
            <a:pPr indent="540385" algn="just">
              <a:lnSpc>
                <a:spcPct val="115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(3) İl genelinde iş birliği yapılacak kurum ve kuruluşlarla </a:t>
            </a:r>
            <a:r>
              <a:rPr lang="tr-TR" sz="2000" b="1" dirty="0">
                <a:latin typeface="Times New Roman" panose="02020603050405020304" pitchFamily="18" charset="0"/>
                <a:ea typeface="Calibri" panose="020F0502020204030204" pitchFamily="34" charset="0"/>
                <a:cs typeface="Times New Roman" panose="02020603050405020304" pitchFamily="18" charset="0"/>
              </a:rPr>
              <a:t>ortak düzenlenebilecek faaliyetler </a:t>
            </a:r>
            <a:r>
              <a:rPr lang="tr-TR" sz="2000" dirty="0">
                <a:latin typeface="Times New Roman" panose="02020603050405020304" pitchFamily="18" charset="0"/>
                <a:ea typeface="Calibri" panose="020F0502020204030204" pitchFamily="34" charset="0"/>
                <a:cs typeface="Times New Roman" panose="02020603050405020304" pitchFamily="18" charset="0"/>
              </a:rPr>
              <a:t>hakkında okulları bilgilendirir.</a:t>
            </a:r>
          </a:p>
          <a:p>
            <a:pPr indent="540385" algn="just">
              <a:lnSpc>
                <a:spcPct val="115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(4) Sosyal sorumluluk programı kapsamında gerçekleştirilecek faaliyetlerin türüne göre il genelinde önceden izin alınması gereken resmî ve özel kurum ve kuruluşlarla </a:t>
            </a:r>
            <a:r>
              <a:rPr lang="tr-TR" sz="2000" b="1" dirty="0">
                <a:latin typeface="Times New Roman" panose="02020603050405020304" pitchFamily="18" charset="0"/>
                <a:ea typeface="Calibri" panose="020F0502020204030204" pitchFamily="34" charset="0"/>
                <a:cs typeface="Times New Roman" panose="02020603050405020304" pitchFamily="18" charset="0"/>
              </a:rPr>
              <a:t>yazışmaları organize eder</a:t>
            </a:r>
            <a:r>
              <a:rPr lang="tr-TR" sz="2000" dirty="0">
                <a:latin typeface="Times New Roman" panose="02020603050405020304" pitchFamily="18" charset="0"/>
                <a:ea typeface="Calibri" panose="020F0502020204030204" pitchFamily="34" charset="0"/>
                <a:cs typeface="Times New Roman" panose="02020603050405020304" pitchFamily="18" charset="0"/>
              </a:rPr>
              <a:t>.</a:t>
            </a:r>
          </a:p>
          <a:p>
            <a:pPr indent="540385" algn="just">
              <a:lnSpc>
                <a:spcPct val="115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(5) Sosyal sorumluluk programı kapsamında il genelinde gerçekleştirilen faaliyetlerden ön plana çıkanların, örnek teşkil etmesi amacıyla </a:t>
            </a:r>
            <a:r>
              <a:rPr lang="tr-TR" sz="2000" b="1" dirty="0">
                <a:latin typeface="Times New Roman" panose="02020603050405020304" pitchFamily="18" charset="0"/>
                <a:ea typeface="Calibri" panose="020F0502020204030204" pitchFamily="34" charset="0"/>
                <a:cs typeface="Times New Roman" panose="02020603050405020304" pitchFamily="18" charset="0"/>
              </a:rPr>
              <a:t>il millî eğitim müdürlüğü resmî internet sayfasında yayımlanmasını </a:t>
            </a:r>
            <a:r>
              <a:rPr lang="tr-TR" sz="2000" dirty="0">
                <a:latin typeface="Times New Roman" panose="02020603050405020304" pitchFamily="18" charset="0"/>
                <a:ea typeface="Calibri" panose="020F0502020204030204" pitchFamily="34" charset="0"/>
                <a:cs typeface="Times New Roman" panose="02020603050405020304" pitchFamily="18" charset="0"/>
              </a:rPr>
              <a:t>sağlar.</a:t>
            </a:r>
          </a:p>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(6) Sosyal sorumluluk programı kapsamındaki faaliyetlerle ilgili </a:t>
            </a:r>
            <a:r>
              <a:rPr lang="tr-TR" b="1" dirty="0">
                <a:latin typeface="Times New Roman" panose="02020603050405020304" pitchFamily="18" charset="0"/>
                <a:ea typeface="Calibri" panose="020F0502020204030204" pitchFamily="34" charset="0"/>
                <a:cs typeface="Times New Roman" panose="02020603050405020304" pitchFamily="18" charset="0"/>
              </a:rPr>
              <a:t>uygulama takvimini </a:t>
            </a:r>
            <a:r>
              <a:rPr lang="tr-TR" dirty="0">
                <a:latin typeface="Times New Roman" panose="02020603050405020304" pitchFamily="18" charset="0"/>
                <a:ea typeface="Calibri" panose="020F0502020204030204" pitchFamily="34" charset="0"/>
                <a:cs typeface="Times New Roman" panose="02020603050405020304" pitchFamily="18" charset="0"/>
              </a:rPr>
              <a:t>belirler.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58795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6" name="Dikdörtgen 5"/>
          <p:cNvSpPr/>
          <p:nvPr/>
        </p:nvSpPr>
        <p:spPr>
          <a:xfrm>
            <a:off x="1903615" y="1364954"/>
            <a:ext cx="7813739" cy="410882"/>
          </a:xfrm>
          <a:prstGeom prst="rect">
            <a:avLst/>
          </a:prstGeom>
          <a:solidFill>
            <a:schemeClr val="bg1">
              <a:lumMod val="75000"/>
            </a:schemeClr>
          </a:solidFill>
        </p:spPr>
        <p:txBody>
          <a:bodyPr wrap="square">
            <a:spAutoFit/>
          </a:bodyPr>
          <a:lstStyle/>
          <a:p>
            <a:pPr indent="540385" algn="just">
              <a:lnSpc>
                <a:spcPct val="115000"/>
              </a:lnSpc>
            </a:pPr>
            <a:r>
              <a:rPr lang="tr-TR" b="1" dirty="0" smtClean="0">
                <a:solidFill>
                  <a:srgbClr val="C00000"/>
                </a:solidFill>
                <a:latin typeface="Times New Roman" panose="02020603050405020304" pitchFamily="18" charset="0"/>
                <a:ea typeface="Calibri" panose="020F0502020204030204" pitchFamily="34" charset="0"/>
              </a:rPr>
              <a:t>İlçe </a:t>
            </a:r>
            <a:r>
              <a:rPr lang="tr-TR" b="1" dirty="0">
                <a:solidFill>
                  <a:srgbClr val="C00000"/>
                </a:solidFill>
                <a:latin typeface="Times New Roman" panose="02020603050405020304" pitchFamily="18" charset="0"/>
                <a:ea typeface="Calibri" panose="020F0502020204030204" pitchFamily="34" charset="0"/>
              </a:rPr>
              <a:t>koordinatörler kurulunun görev, yetki ve sorumlulukları nelerdir?</a:t>
            </a:r>
          </a:p>
        </p:txBody>
      </p:sp>
      <p:sp>
        <p:nvSpPr>
          <p:cNvPr id="2" name="Dikdörtgen 1"/>
          <p:cNvSpPr/>
          <p:nvPr/>
        </p:nvSpPr>
        <p:spPr>
          <a:xfrm>
            <a:off x="472751" y="2148236"/>
            <a:ext cx="11072326" cy="398570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sz="2000" b="1" dirty="0">
                <a:latin typeface="Times New Roman" panose="02020603050405020304" pitchFamily="18" charset="0"/>
                <a:ea typeface="Calibri" panose="020F0502020204030204" pitchFamily="34" charset="0"/>
                <a:cs typeface="Times New Roman" panose="02020603050405020304" pitchFamily="18" charset="0"/>
              </a:rPr>
              <a:t>MADDE 10-</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(1) </a:t>
            </a:r>
            <a:r>
              <a:rPr lang="tr-TR" sz="2000" dirty="0">
                <a:latin typeface="Times New Roman" panose="02020603050405020304" pitchFamily="18" charset="0"/>
                <a:ea typeface="Calibri" panose="020F0502020204030204" pitchFamily="34" charset="0"/>
                <a:cs typeface="Times New Roman" panose="02020603050405020304" pitchFamily="18" charset="0"/>
              </a:rPr>
              <a:t>İlçe genelinde iş birliği yapılabilecek </a:t>
            </a:r>
            <a:r>
              <a:rPr lang="tr-TR" sz="2000" b="1" dirty="0">
                <a:latin typeface="Times New Roman" panose="02020603050405020304" pitchFamily="18" charset="0"/>
                <a:ea typeface="Calibri" panose="020F0502020204030204" pitchFamily="34" charset="0"/>
                <a:cs typeface="Times New Roman" panose="02020603050405020304" pitchFamily="18" charset="0"/>
              </a:rPr>
              <a:t>kurum/kuruluşları belirler </a:t>
            </a:r>
            <a:r>
              <a:rPr lang="tr-TR" sz="2000" dirty="0">
                <a:latin typeface="Times New Roman" panose="02020603050405020304" pitchFamily="18" charset="0"/>
                <a:ea typeface="Calibri" panose="020F0502020204030204" pitchFamily="34" charset="0"/>
                <a:cs typeface="Times New Roman" panose="02020603050405020304" pitchFamily="18" charset="0"/>
              </a:rPr>
              <a:t>ve bunların okullara duyurusunu yapar.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indent="540385" algn="just">
              <a:lnSpc>
                <a:spcPct val="115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(2) İlçe genelinde sosyal sorumluluk programı kapsamındaki faaliyetlerin </a:t>
            </a:r>
            <a:r>
              <a:rPr lang="tr-TR" sz="2000" b="1" dirty="0">
                <a:latin typeface="Times New Roman" panose="02020603050405020304" pitchFamily="18" charset="0"/>
                <a:ea typeface="Calibri" panose="020F0502020204030204" pitchFamily="34" charset="0"/>
                <a:cs typeface="Times New Roman" panose="02020603050405020304" pitchFamily="18" charset="0"/>
              </a:rPr>
              <a:t>etkili ve verimli biçimde </a:t>
            </a:r>
            <a:r>
              <a:rPr lang="tr-TR" sz="2000" dirty="0">
                <a:latin typeface="Times New Roman" panose="02020603050405020304" pitchFamily="18" charset="0"/>
                <a:ea typeface="Calibri" panose="020F0502020204030204" pitchFamily="34" charset="0"/>
                <a:cs typeface="Times New Roman" panose="02020603050405020304" pitchFamily="18" charset="0"/>
              </a:rPr>
              <a:t>yürütülmesini sağlar.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indent="540385" algn="just">
              <a:lnSpc>
                <a:spcPct val="115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(3) İlçe genelinde iş birliği yapılacak kurum ve kuruluşlarla </a:t>
            </a:r>
            <a:r>
              <a:rPr lang="tr-TR" sz="2000" b="1" dirty="0">
                <a:latin typeface="Times New Roman" panose="02020603050405020304" pitchFamily="18" charset="0"/>
                <a:ea typeface="Calibri" panose="020F0502020204030204" pitchFamily="34" charset="0"/>
                <a:cs typeface="Times New Roman" panose="02020603050405020304" pitchFamily="18" charset="0"/>
              </a:rPr>
              <a:t>ortak düzenlenebilecek faaliyetler </a:t>
            </a:r>
            <a:r>
              <a:rPr lang="tr-TR" sz="2000" dirty="0">
                <a:latin typeface="Times New Roman" panose="02020603050405020304" pitchFamily="18" charset="0"/>
                <a:ea typeface="Calibri" panose="020F0502020204030204" pitchFamily="34" charset="0"/>
                <a:cs typeface="Times New Roman" panose="02020603050405020304" pitchFamily="18" charset="0"/>
              </a:rPr>
              <a:t>hakkında okulları bilgilendirir.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indent="540385" algn="just">
              <a:lnSpc>
                <a:spcPct val="115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(4) Sosyal sorumluluk programı kapsamında gerçekleştirilecek faaliyetlerin türüne göre ilçe genelinde önceden izin alınması gereken resmî ve özel kurum ve kuruluşlarla </a:t>
            </a:r>
            <a:r>
              <a:rPr lang="tr-TR" sz="2000" b="1" dirty="0">
                <a:latin typeface="Times New Roman" panose="02020603050405020304" pitchFamily="18" charset="0"/>
                <a:ea typeface="Calibri" panose="020F0502020204030204" pitchFamily="34" charset="0"/>
                <a:cs typeface="Times New Roman" panose="02020603050405020304" pitchFamily="18" charset="0"/>
              </a:rPr>
              <a:t>yazışmaları organize eder</a:t>
            </a:r>
            <a:r>
              <a:rPr lang="tr-TR" sz="2000" dirty="0">
                <a:latin typeface="Times New Roman" panose="02020603050405020304" pitchFamily="18" charset="0"/>
                <a:ea typeface="Calibri" panose="020F0502020204030204" pitchFamily="34" charset="0"/>
                <a:cs typeface="Times New Roman" panose="02020603050405020304" pitchFamily="18" charset="0"/>
              </a:rPr>
              <a:t>.</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indent="540385" algn="just">
              <a:lnSpc>
                <a:spcPct val="115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(5) Sosyal sorumluluk programı kapsamında ilçe genelinde gerçekleştirilen faaliyetlerden ön plana çıkanların, örnek teşkil etmesi amacıyla </a:t>
            </a:r>
            <a:r>
              <a:rPr lang="tr-TR" sz="2000" b="1" dirty="0">
                <a:latin typeface="Times New Roman" panose="02020603050405020304" pitchFamily="18" charset="0"/>
                <a:ea typeface="Calibri" panose="020F0502020204030204" pitchFamily="34" charset="0"/>
                <a:cs typeface="Times New Roman" panose="02020603050405020304" pitchFamily="18" charset="0"/>
              </a:rPr>
              <a:t>ilçe millî eğitim müdürlüğü resmî internet sayfasında yayımlanmasını </a:t>
            </a:r>
            <a:r>
              <a:rPr lang="tr-TR" sz="2000" dirty="0">
                <a:latin typeface="Times New Roman" panose="02020603050405020304" pitchFamily="18" charset="0"/>
                <a:ea typeface="Calibri" panose="020F0502020204030204" pitchFamily="34" charset="0"/>
                <a:cs typeface="Times New Roman" panose="02020603050405020304" pitchFamily="18" charset="0"/>
              </a:rPr>
              <a:t>sağlar.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26771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599"/>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6" name="Dikdörtgen 5"/>
          <p:cNvSpPr/>
          <p:nvPr/>
        </p:nvSpPr>
        <p:spPr>
          <a:xfrm>
            <a:off x="2102041" y="972958"/>
            <a:ext cx="7813739" cy="385362"/>
          </a:xfrm>
          <a:prstGeom prst="rect">
            <a:avLst/>
          </a:prstGeom>
          <a:solidFill>
            <a:schemeClr val="bg1">
              <a:lumMod val="75000"/>
            </a:schemeClr>
          </a:solidFill>
        </p:spPr>
        <p:txBody>
          <a:bodyPr wrap="square">
            <a:spAutoFit/>
          </a:bodyPr>
          <a:lstStyle/>
          <a:p>
            <a:pPr indent="540385" algn="just">
              <a:lnSpc>
                <a:spcPct val="115000"/>
              </a:lnSpc>
            </a:pPr>
            <a:r>
              <a:rPr lang="tr-TR"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Okul </a:t>
            </a:r>
            <a:r>
              <a:rPr lang="tr-TR"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koordinatörünün görev</a:t>
            </a:r>
            <a:r>
              <a:rPr lang="tr-TR"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yetki ve sorumlulukları nelerdir?</a:t>
            </a:r>
          </a:p>
        </p:txBody>
      </p:sp>
      <p:sp>
        <p:nvSpPr>
          <p:cNvPr id="4" name="Dikdörtgen 3"/>
          <p:cNvSpPr/>
          <p:nvPr/>
        </p:nvSpPr>
        <p:spPr>
          <a:xfrm>
            <a:off x="429206" y="1482200"/>
            <a:ext cx="11159412" cy="7294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MADDE 11</a:t>
            </a:r>
            <a:r>
              <a:rPr lang="tr-TR" dirty="0">
                <a:latin typeface="Times New Roman" panose="02020603050405020304" pitchFamily="18" charset="0"/>
                <a:ea typeface="Calibri" panose="020F0502020204030204" pitchFamily="34" charset="0"/>
                <a:cs typeface="Times New Roman" panose="02020603050405020304" pitchFamily="18" charset="0"/>
              </a:rPr>
              <a:t>- (1)</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Okul koordinatörü, okul içi ve okul dışı ortamlarda gerçekleştirilen sosyal sorumluluk programı kapsamındaki faaliyetleri koordine etmekle yükümlüdür.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429206" y="2428271"/>
            <a:ext cx="11159412" cy="7294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(2) Sosyal sorumluluk programı kapsamındaki faaliyetlerin amacına uygun biçimde yürütülmesini sağlar, etkinlik, görev veya proje ekipleri ve gönüllü velilere rehberlik eder.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Dikdörtgen 7"/>
          <p:cNvSpPr/>
          <p:nvPr/>
        </p:nvSpPr>
        <p:spPr>
          <a:xfrm>
            <a:off x="429204" y="3388521"/>
            <a:ext cx="11159412" cy="41088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(3) Görev verilmesi halinde, il/ilçe koordinatörler kuruluna katılım sağlar.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Dikdörtgen 8"/>
          <p:cNvSpPr/>
          <p:nvPr/>
        </p:nvSpPr>
        <p:spPr>
          <a:xfrm>
            <a:off x="429204" y="4032774"/>
            <a:ext cx="11159412" cy="7294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(4) Sosyal sorumluluk faaliyeti olarak uygulanmasına onay verilen etkinlik, görev veya proje için danışman görevlendirir.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Dikdörtgen 10"/>
          <p:cNvSpPr/>
          <p:nvPr/>
        </p:nvSpPr>
        <p:spPr>
          <a:xfrm>
            <a:off x="429204" y="4995575"/>
            <a:ext cx="11159411" cy="7294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(5)</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Etkinlik, görev veya proje ekipleri tarafından hazırlanan çalışma planını onaylayarak, sosyal sorumluluk programı kapsamındaki faaliyetlerin izleme ve değerlendirmesini yapar.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Dikdörtgen 11"/>
          <p:cNvSpPr/>
          <p:nvPr/>
        </p:nvSpPr>
        <p:spPr>
          <a:xfrm>
            <a:off x="429204" y="5909561"/>
            <a:ext cx="11159412" cy="7092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(6) Her eğitim ve öğretim yılı sonunda İzleme ve Değerlendirme Raporunu </a:t>
            </a:r>
            <a:r>
              <a:rPr lang="tr-TR" b="1" dirty="0">
                <a:latin typeface="Times New Roman" panose="02020603050405020304" pitchFamily="18" charset="0"/>
                <a:ea typeface="Calibri" panose="020F0502020204030204" pitchFamily="34" charset="0"/>
                <a:cs typeface="Times New Roman" panose="02020603050405020304" pitchFamily="18" charset="0"/>
              </a:rPr>
              <a:t>(EK-11)</a:t>
            </a:r>
            <a:r>
              <a:rPr lang="tr-TR" dirty="0">
                <a:latin typeface="Times New Roman" panose="02020603050405020304" pitchFamily="18" charset="0"/>
                <a:ea typeface="Calibri" panose="020F0502020204030204" pitchFamily="34" charset="0"/>
                <a:cs typeface="Times New Roman" panose="02020603050405020304" pitchFamily="18" charset="0"/>
              </a:rPr>
              <a:t> il/ilçe koordinatörler kuruluna sunar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52552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599"/>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4" name="Dikdörtgen 3"/>
          <p:cNvSpPr/>
          <p:nvPr/>
        </p:nvSpPr>
        <p:spPr>
          <a:xfrm>
            <a:off x="429208" y="1323082"/>
            <a:ext cx="11159412" cy="7092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(7) Etkinlik, görev veya projenin uygulanması sırasında oluşabilecek aksaklıklar ve engellerin çözümüne katkı sağlar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Dikdörtgen 5"/>
          <p:cNvSpPr/>
          <p:nvPr/>
        </p:nvSpPr>
        <p:spPr>
          <a:xfrm>
            <a:off x="429208" y="2292641"/>
            <a:ext cx="11159412" cy="7092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(8) Sosyal sorumluluk programı kapsamında yürütülecek faaliyetlerin, kurum kültürünü ve okul iklimini en iyi şekilde yansıtmasını ve okulun kurumsal kimliğini geliştirici nitelikte olmasını teşvik eder, bu yönde tedbir alır. </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429208" y="3281189"/>
            <a:ext cx="11159412" cy="7294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(9) Faaliyetlere katılacak öğrencilerin ulaşım, araç-gereç temini, varsa konukların ağırlanması gibi konularda okul-aile birliği ile iş birliği yaparak ihtiyaçların karşılanabilmesi için gerekli çalışmaları yapar.</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Dikdörtgen 7"/>
          <p:cNvSpPr/>
          <p:nvPr/>
        </p:nvSpPr>
        <p:spPr>
          <a:xfrm>
            <a:off x="429208" y="4303390"/>
            <a:ext cx="11159412" cy="104797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(10) Öğrencilerin ortaöğretim süresince sosyal sorumluluk programı kapsamındaki faaliyetlere katılmalarını teşvik eder ve destek verir. Bu çalışmalara katılım sağlayan öğrencilerin bilgilerinin öğrenci gelişim dosyası kapsamında yer alması için Sosyal Etkinlik Modülüne işlenmesini koordine eder.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Dikdörtgen 10"/>
          <p:cNvSpPr/>
          <p:nvPr/>
        </p:nvSpPr>
        <p:spPr>
          <a:xfrm>
            <a:off x="429208" y="5644140"/>
            <a:ext cx="11159412" cy="7294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(11) Sosyal sorumluluk programı kapsamındaki faaliyetlerde danışman olarak görev alan öğretmenin, yaptığı danışmanlık görevine dair bilgi/belgelerin </a:t>
            </a:r>
            <a:r>
              <a:rPr lang="tr-TR" dirty="0" err="1">
                <a:latin typeface="Times New Roman" panose="02020603050405020304" pitchFamily="18" charset="0"/>
                <a:ea typeface="Calibri" panose="020F0502020204030204" pitchFamily="34" charset="0"/>
                <a:cs typeface="Times New Roman" panose="02020603050405020304" pitchFamily="18" charset="0"/>
              </a:rPr>
              <a:t>MEBBİS’e</a:t>
            </a:r>
            <a:r>
              <a:rPr lang="tr-TR" dirty="0">
                <a:latin typeface="Times New Roman" panose="02020603050405020304" pitchFamily="18" charset="0"/>
                <a:ea typeface="Calibri" panose="020F0502020204030204" pitchFamily="34" charset="0"/>
                <a:cs typeface="Times New Roman" panose="02020603050405020304" pitchFamily="18" charset="0"/>
              </a:rPr>
              <a:t> işlenmesini sağlar.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80718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599"/>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4" name="Dikdörtgen 3"/>
          <p:cNvSpPr/>
          <p:nvPr/>
        </p:nvSpPr>
        <p:spPr>
          <a:xfrm>
            <a:off x="429208" y="1682672"/>
            <a:ext cx="11159412" cy="7092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b="1" dirty="0" smtClean="0">
                <a:latin typeface="Times New Roman" panose="02020603050405020304" pitchFamily="18" charset="0"/>
                <a:ea typeface="Calibri" panose="020F0502020204030204" pitchFamily="34" charset="0"/>
                <a:cs typeface="Times New Roman" panose="02020603050405020304" pitchFamily="18" charset="0"/>
              </a:rPr>
              <a:t>MADDE </a:t>
            </a:r>
            <a:r>
              <a:rPr lang="tr-TR" b="1" dirty="0">
                <a:latin typeface="Times New Roman" panose="02020603050405020304" pitchFamily="18" charset="0"/>
                <a:ea typeface="Calibri" panose="020F0502020204030204" pitchFamily="34" charset="0"/>
                <a:cs typeface="Times New Roman" panose="02020603050405020304" pitchFamily="18" charset="0"/>
              </a:rPr>
              <a:t>12- </a:t>
            </a:r>
            <a:r>
              <a:rPr lang="tr-TR" dirty="0">
                <a:latin typeface="Times New Roman" panose="02020603050405020304" pitchFamily="18" charset="0"/>
                <a:ea typeface="Calibri" panose="020F0502020204030204" pitchFamily="34" charset="0"/>
                <a:cs typeface="Times New Roman" panose="02020603050405020304" pitchFamily="18" charset="0"/>
              </a:rPr>
              <a:t>(1)</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Öğrencilerin sosyal sorumluluk programı kapsamındaki etkinlik, görev veya projelere katılmaları için Veli İzin Belgesinin  </a:t>
            </a:r>
            <a:r>
              <a:rPr lang="tr-TR" b="1" dirty="0">
                <a:latin typeface="Times New Roman" panose="02020603050405020304" pitchFamily="18" charset="0"/>
                <a:ea typeface="Calibri" panose="020F0502020204030204" pitchFamily="34" charset="0"/>
                <a:cs typeface="Times New Roman" panose="02020603050405020304" pitchFamily="18" charset="0"/>
              </a:rPr>
              <a:t>(EK-7 )</a:t>
            </a:r>
            <a:r>
              <a:rPr lang="tr-TR" dirty="0">
                <a:latin typeface="Times New Roman" panose="02020603050405020304" pitchFamily="18" charset="0"/>
                <a:ea typeface="Calibri" panose="020F0502020204030204" pitchFamily="34" charset="0"/>
                <a:cs typeface="Times New Roman" panose="02020603050405020304" pitchFamily="18" charset="0"/>
              </a:rPr>
              <a:t> alınmasını sağlar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2812131" y="1026367"/>
            <a:ext cx="6393566" cy="410882"/>
          </a:xfrm>
          <a:prstGeom prst="rect">
            <a:avLst/>
          </a:prstGeom>
          <a:solidFill>
            <a:schemeClr val="bg1">
              <a:lumMod val="75000"/>
            </a:schemeClr>
          </a:solidFill>
        </p:spPr>
        <p:txBody>
          <a:bodyPr wrap="square">
            <a:spAutoFit/>
          </a:bodyPr>
          <a:lstStyle/>
          <a:p>
            <a:pPr indent="540385" algn="just">
              <a:lnSpc>
                <a:spcPct val="115000"/>
              </a:lnSpc>
            </a:pPr>
            <a:r>
              <a:rPr lang="tr-TR"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Danışmanın görev</a:t>
            </a:r>
            <a:r>
              <a:rPr lang="tr-TR"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yetki ve sorumlulukları nelerdir?</a:t>
            </a:r>
          </a:p>
        </p:txBody>
      </p:sp>
      <p:sp>
        <p:nvSpPr>
          <p:cNvPr id="6" name="Dikdörtgen 5"/>
          <p:cNvSpPr/>
          <p:nvPr/>
        </p:nvSpPr>
        <p:spPr>
          <a:xfrm>
            <a:off x="429208" y="2799814"/>
            <a:ext cx="11159412" cy="7092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(2) Öğrencilerin, sosyal sorumluluk programı kapsamındaki faaliyetlerin niteliği, kapsamı ve amacı gibi hususlarda bilgilenmelerini sağlar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Dikdörtgen 7"/>
          <p:cNvSpPr/>
          <p:nvPr/>
        </p:nvSpPr>
        <p:spPr>
          <a:xfrm>
            <a:off x="429208" y="3870338"/>
            <a:ext cx="11159412" cy="7092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(3) Öğrenci Değerlendirme Formunu</a:t>
            </a:r>
            <a:r>
              <a:rPr lang="tr-TR" b="1" dirty="0">
                <a:latin typeface="Times New Roman" panose="02020603050405020304" pitchFamily="18" charset="0"/>
                <a:ea typeface="Calibri" panose="020F0502020204030204" pitchFamily="34" charset="0"/>
                <a:cs typeface="Times New Roman" panose="02020603050405020304" pitchFamily="18" charset="0"/>
              </a:rPr>
              <a:t> (EK-3</a:t>
            </a:r>
            <a:r>
              <a:rPr lang="tr-TR" dirty="0">
                <a:latin typeface="Times New Roman" panose="02020603050405020304" pitchFamily="18" charset="0"/>
                <a:ea typeface="Calibri" panose="020F0502020204030204" pitchFamily="34" charset="0"/>
                <a:cs typeface="Times New Roman" panose="02020603050405020304" pitchFamily="18" charset="0"/>
              </a:rPr>
              <a:t>) hazırlar ve öğrencilerin hazırlayacakları Etkinlik/Görev/Proje Sonuçlandırma Formu </a:t>
            </a:r>
            <a:r>
              <a:rPr lang="tr-TR" b="1" dirty="0">
                <a:latin typeface="Times New Roman" panose="02020603050405020304" pitchFamily="18" charset="0"/>
                <a:ea typeface="Calibri" panose="020F0502020204030204" pitchFamily="34" charset="0"/>
                <a:cs typeface="Times New Roman" panose="02020603050405020304" pitchFamily="18" charset="0"/>
              </a:rPr>
              <a:t>(EK-4) </a:t>
            </a:r>
            <a:r>
              <a:rPr lang="tr-TR" dirty="0">
                <a:latin typeface="Times New Roman" panose="02020603050405020304" pitchFamily="18" charset="0"/>
                <a:ea typeface="Calibri" panose="020F0502020204030204" pitchFamily="34" charset="0"/>
                <a:cs typeface="Times New Roman" panose="02020603050405020304" pitchFamily="18" charset="0"/>
              </a:rPr>
              <a:t>konusunda bilgilenmelerini sağlar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Dikdörtgen 8"/>
          <p:cNvSpPr/>
          <p:nvPr/>
        </p:nvSpPr>
        <p:spPr>
          <a:xfrm>
            <a:off x="429208" y="4940862"/>
            <a:ext cx="11159412" cy="39068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(4)</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Sosyal sorumluluk programı çalışmalarının planlama doğrultusunda gerçekleştirilmesini sağlar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Dikdörtgen 10"/>
          <p:cNvSpPr/>
          <p:nvPr/>
        </p:nvSpPr>
        <p:spPr>
          <a:xfrm>
            <a:off x="429208" y="5692837"/>
            <a:ext cx="11159412" cy="41088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(5)</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Sosyal sorumluluk programı kapsamında, okul dışında yapılacak faaliyetlerde öğrencilere refakat eder.</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1152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8" y="1432174"/>
            <a:ext cx="11159412" cy="150810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sz="2000" b="1" dirty="0">
                <a:latin typeface="Times New Roman" panose="02020603050405020304" pitchFamily="18" charset="0"/>
                <a:ea typeface="Calibri" panose="020F0502020204030204" pitchFamily="34" charset="0"/>
                <a:cs typeface="Times New Roman" panose="02020603050405020304" pitchFamily="18" charset="0"/>
              </a:rPr>
              <a:t>Amaç</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indent="540385" algn="just">
              <a:lnSpc>
                <a:spcPct val="115000"/>
              </a:lnSpc>
              <a:spcAft>
                <a:spcPts val="0"/>
              </a:spcAft>
            </a:pPr>
            <a:r>
              <a:rPr lang="tr-TR" sz="2000" b="1" dirty="0">
                <a:latin typeface="Times New Roman" panose="02020603050405020304" pitchFamily="18" charset="0"/>
                <a:ea typeface="Calibri" panose="020F0502020204030204" pitchFamily="34" charset="0"/>
                <a:cs typeface="Times New Roman" panose="02020603050405020304" pitchFamily="18" charset="0"/>
              </a:rPr>
              <a:t>MADDE 1</a:t>
            </a:r>
            <a:r>
              <a:rPr lang="tr-TR" sz="2000" dirty="0">
                <a:latin typeface="Times New Roman" panose="02020603050405020304" pitchFamily="18" charset="0"/>
                <a:ea typeface="Calibri" panose="020F0502020204030204" pitchFamily="34" charset="0"/>
                <a:cs typeface="Times New Roman" panose="02020603050405020304" pitchFamily="18" charset="0"/>
              </a:rPr>
              <a:t>- (1)</a:t>
            </a:r>
            <a:r>
              <a:rPr lang="tr-TR" sz="2000" b="1" dirty="0">
                <a:latin typeface="Times New Roman" panose="02020603050405020304" pitchFamily="18" charset="0"/>
                <a:ea typeface="Calibri" panose="020F0502020204030204" pitchFamily="34" charset="0"/>
                <a:cs typeface="Times New Roman" panose="02020603050405020304" pitchFamily="18" charset="0"/>
              </a:rPr>
              <a:t> </a:t>
            </a:r>
            <a:r>
              <a:rPr lang="tr-TR" sz="2000" dirty="0">
                <a:latin typeface="Times New Roman" panose="02020603050405020304" pitchFamily="18" charset="0"/>
                <a:ea typeface="Calibri" panose="020F0502020204030204" pitchFamily="34" charset="0"/>
                <a:cs typeface="Times New Roman" panose="02020603050405020304" pitchFamily="18" charset="0"/>
              </a:rPr>
              <a:t>Bu Yönergenin amacı, Millî Eğitim Bakanlığına bağlı resmî ve özel örgün eğitim kurumlarında Sosyal Sorumluluk Programı ve Hayat Boyu Öğrenme/Sertifikasyon kapsamında yürütülecek faaliyetlere ilişkin usul ve esasları düzenlemektir.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429208" y="3217422"/>
            <a:ext cx="11159412" cy="275152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sz="2000" b="1" dirty="0">
                <a:latin typeface="Times New Roman" panose="02020603050405020304" pitchFamily="18" charset="0"/>
                <a:ea typeface="Calibri" panose="020F0502020204030204" pitchFamily="34" charset="0"/>
                <a:cs typeface="Times New Roman" panose="02020603050405020304" pitchFamily="18" charset="0"/>
              </a:rPr>
              <a:t>Kapsam</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tr-TR" sz="2000" b="1" dirty="0">
                <a:latin typeface="Times New Roman" panose="02020603050405020304" pitchFamily="18" charset="0"/>
                <a:ea typeface="Calibri" panose="020F0502020204030204" pitchFamily="34" charset="0"/>
                <a:cs typeface="Times New Roman" panose="02020603050405020304" pitchFamily="18" charset="0"/>
              </a:rPr>
              <a:t>  MADDE 2- </a:t>
            </a:r>
            <a:r>
              <a:rPr lang="tr-TR" sz="2000" dirty="0">
                <a:latin typeface="Times New Roman" panose="02020603050405020304" pitchFamily="18" charset="0"/>
                <a:ea typeface="Calibri" panose="020F0502020204030204" pitchFamily="34" charset="0"/>
                <a:cs typeface="Times New Roman" panose="02020603050405020304" pitchFamily="18" charset="0"/>
              </a:rPr>
              <a:t>(1) Bu Yönerge, Talim ve Terbiye Kurulu Başkanlığı’nın 24/8/2023 tarihli ve 37 sayılı Kararıyla yürürlüğe konulan Millî Eğitim Bakanlığına bağlı resmî ve özel örgün eğitim kurumlarında Sosyal Sorumluluk Programı kapsamında yürütülecek faaliyetlere katılacak öğrenci, öğretmen, okul yöneticileri, gönüllü veli ve diğer paydaşların görev, yetki ve sorumluluklarını, uygulamaya yönelik planlama, gerçekleştirme, izleme ve değerlendirme süreçleri ile öğrencilerin Hayat Boyu Öğrenme/Sertifikasyon kapsamında gönüllü olarak katılacakları uzaktan veya yüz yüze kurslara yönelik ilke, usul ve esasları kapsamaktadır.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35904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94"/>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8" y="1162987"/>
            <a:ext cx="11159412" cy="7092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(6) Öğrencilerin etkinlik, görev veya proje yapacakları kurumların yetkilileri ile okul koordinatörünün bilgisi dâhilinde iletişime geçer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429208" y="2255560"/>
            <a:ext cx="11159412" cy="7092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(7) Sosyal sorumluluk programı kapsamındaki faaliyetlerin daha verimli yürütülmesi için gerektiğinde sosyal sorumluluk programı okul koordinatörüne önerilerde bulunur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Dikdörtgen 5"/>
          <p:cNvSpPr/>
          <p:nvPr/>
        </p:nvSpPr>
        <p:spPr>
          <a:xfrm>
            <a:off x="429208" y="3247346"/>
            <a:ext cx="11159412" cy="7092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(8)</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Öğrencilerin ortaöğretim süresince sosyal sorumluluk programı kapsamındaki faaliyetlere katılmalarını teşvik eder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429208" y="4331176"/>
            <a:ext cx="11159412" cy="7092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(9) Sosyal sorumluluk programı kapsamındaki faaliyetlere ilişkin öğrencilere verilen belgeleri Sosyal Etkinlik Modülüne işler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Dikdörtgen 7"/>
          <p:cNvSpPr/>
          <p:nvPr/>
        </p:nvSpPr>
        <p:spPr>
          <a:xfrm>
            <a:off x="429208" y="5423749"/>
            <a:ext cx="11159412" cy="64633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10) Etkinlik, görev veya proje sürecinde yürütülen çalışmalara ait ek formlar ile yazılı, basılı ve dijital tüm dokümanları proje bitiminde dosya hâlinde okul müdürlüğüne sunar.</a:t>
            </a:r>
            <a:endParaRPr lang="tr-TR" dirty="0"/>
          </a:p>
        </p:txBody>
      </p:sp>
    </p:spTree>
    <p:extLst>
      <p:ext uri="{BB962C8B-B14F-4D97-AF65-F5344CB8AC3E}">
        <p14:creationId xmlns:p14="http://schemas.microsoft.com/office/powerpoint/2010/main" val="11142316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8" y="1832249"/>
            <a:ext cx="11159412" cy="7092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b="1" dirty="0" smtClean="0">
                <a:latin typeface="Times New Roman" panose="02020603050405020304" pitchFamily="18" charset="0"/>
                <a:ea typeface="Calibri" panose="020F0502020204030204" pitchFamily="34" charset="0"/>
                <a:cs typeface="Times New Roman" panose="02020603050405020304" pitchFamily="18" charset="0"/>
              </a:rPr>
              <a:t>MADDE </a:t>
            </a:r>
            <a:r>
              <a:rPr lang="tr-TR" b="1" dirty="0">
                <a:latin typeface="Times New Roman" panose="02020603050405020304" pitchFamily="18" charset="0"/>
                <a:ea typeface="Calibri" panose="020F0502020204030204" pitchFamily="34" charset="0"/>
                <a:cs typeface="Times New Roman" panose="02020603050405020304" pitchFamily="18" charset="0"/>
              </a:rPr>
              <a:t>13- </a:t>
            </a:r>
            <a:r>
              <a:rPr lang="tr-TR" dirty="0">
                <a:latin typeface="Times New Roman" panose="02020603050405020304" pitchFamily="18" charset="0"/>
                <a:ea typeface="Calibri" panose="020F0502020204030204" pitchFamily="34" charset="0"/>
                <a:cs typeface="Times New Roman" panose="02020603050405020304" pitchFamily="18" charset="0"/>
              </a:rPr>
              <a:t>(1)</a:t>
            </a:r>
            <a:r>
              <a:rPr lang="tr-TR" b="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Danışman ile iş birliği hâlinde yapılacak faaliyetleri planlayarak danışmanın rehberliğinde Etkinlik/Görev/Proje Çalışma Planı’nı</a:t>
            </a:r>
            <a:r>
              <a:rPr lang="tr-TR" b="1" dirty="0">
                <a:latin typeface="Times New Roman" panose="02020603050405020304" pitchFamily="18" charset="0"/>
                <a:ea typeface="Calibri" panose="020F0502020204030204" pitchFamily="34" charset="0"/>
                <a:cs typeface="Times New Roman" panose="02020603050405020304" pitchFamily="18" charset="0"/>
              </a:rPr>
              <a:t> (EK-2</a:t>
            </a:r>
            <a:r>
              <a:rPr lang="tr-TR" dirty="0">
                <a:latin typeface="Times New Roman" panose="02020603050405020304" pitchFamily="18" charset="0"/>
                <a:ea typeface="Calibri" panose="020F0502020204030204" pitchFamily="34" charset="0"/>
                <a:cs typeface="Times New Roman" panose="02020603050405020304" pitchFamily="18" charset="0"/>
              </a:rPr>
              <a:t>) hazırlar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1504604" y="1136252"/>
            <a:ext cx="8869680" cy="410882"/>
          </a:xfrm>
          <a:prstGeom prst="rect">
            <a:avLst/>
          </a:prstGeom>
          <a:solidFill>
            <a:schemeClr val="bg1">
              <a:lumMod val="75000"/>
            </a:schemeClr>
          </a:solidFill>
        </p:spPr>
        <p:txBody>
          <a:bodyPr wrap="square">
            <a:spAutoFit/>
          </a:bodyPr>
          <a:lstStyle/>
          <a:p>
            <a:pPr indent="540385" algn="just">
              <a:lnSpc>
                <a:spcPct val="115000"/>
              </a:lnSpc>
            </a:pPr>
            <a:r>
              <a:rPr lang="tr-TR"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tr-TR"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Etkinlik, görev veya proje ekip </a:t>
            </a:r>
            <a:r>
              <a:rPr lang="tr-TR"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üyelerinin</a:t>
            </a:r>
            <a:r>
              <a:rPr lang="tr-TR" sz="1600"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tr-TR" b="1"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görev ve </a:t>
            </a:r>
            <a:r>
              <a:rPr lang="tr-TR"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sorumlulukları nelerdir?</a:t>
            </a:r>
          </a:p>
        </p:txBody>
      </p:sp>
      <p:sp>
        <p:nvSpPr>
          <p:cNvPr id="6" name="Dikdörtgen 5"/>
          <p:cNvSpPr/>
          <p:nvPr/>
        </p:nvSpPr>
        <p:spPr>
          <a:xfrm>
            <a:off x="429208" y="3097615"/>
            <a:ext cx="11159412" cy="7294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(2) Sosyal sorumluluk programı kapsamında yürütülecek faaliyetlerin gerekli, topluma faydalı olacağını ve kendisinin yetişmesine katkı sağlayacağını düşünerek, yapacağı çalışmaları titizlikle yürütür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Dikdörtgen 7"/>
          <p:cNvSpPr/>
          <p:nvPr/>
        </p:nvSpPr>
        <p:spPr>
          <a:xfrm>
            <a:off x="429208" y="4215757"/>
            <a:ext cx="11159412" cy="39068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(3) Etkinlik/Görev/Proje Çalışma Planı</a:t>
            </a:r>
            <a:r>
              <a:rPr lang="tr-TR" b="1" dirty="0">
                <a:latin typeface="Times New Roman" panose="02020603050405020304" pitchFamily="18" charset="0"/>
                <a:ea typeface="Calibri" panose="020F0502020204030204" pitchFamily="34" charset="0"/>
                <a:cs typeface="Times New Roman" panose="02020603050405020304" pitchFamily="18" charset="0"/>
              </a:rPr>
              <a:t> (EK-2) </a:t>
            </a:r>
            <a:r>
              <a:rPr lang="tr-TR" dirty="0">
                <a:latin typeface="Times New Roman" panose="02020603050405020304" pitchFamily="18" charset="0"/>
                <a:ea typeface="Calibri" panose="020F0502020204030204" pitchFamily="34" charset="0"/>
                <a:cs typeface="Times New Roman" panose="02020603050405020304" pitchFamily="18" charset="0"/>
              </a:rPr>
              <a:t>doğrultusunda yapılan iş bölümüne göre faaliyetlerini sürdürür. </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Dikdörtgen 8"/>
          <p:cNvSpPr/>
          <p:nvPr/>
        </p:nvSpPr>
        <p:spPr>
          <a:xfrm>
            <a:off x="429208" y="5082639"/>
            <a:ext cx="11159412" cy="7294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(4) Faaliyetlerin yürütüldüğü kurumun işleyişini olumsuz yönde etkileyecek, kurumsal kimliğine zarar verebilecek her türlü tutum ve davranıştan kaçınır. </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38359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599"/>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8" y="1949364"/>
            <a:ext cx="11159412" cy="41088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(5) Tutum ve davranışlarıyla okulunu en iyi şekilde temsil eder. </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429208" y="2843084"/>
            <a:ext cx="11159412" cy="41088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(6) Sosyal Sorumluluk Programı Etkinlik/Görev/Proje Sonuçlandırma Formunu </a:t>
            </a:r>
            <a:r>
              <a:rPr lang="tr-TR" b="1" dirty="0">
                <a:latin typeface="Times New Roman" panose="02020603050405020304" pitchFamily="18" charset="0"/>
                <a:ea typeface="Calibri" panose="020F0502020204030204" pitchFamily="34" charset="0"/>
                <a:cs typeface="Times New Roman" panose="02020603050405020304" pitchFamily="18" charset="0"/>
              </a:rPr>
              <a:t>(EK-4)</a:t>
            </a:r>
            <a:r>
              <a:rPr lang="tr-TR" dirty="0">
                <a:latin typeface="Times New Roman" panose="02020603050405020304" pitchFamily="18" charset="0"/>
                <a:ea typeface="Calibri" panose="020F0502020204030204" pitchFamily="34" charset="0"/>
                <a:cs typeface="Times New Roman" panose="02020603050405020304" pitchFamily="18" charset="0"/>
              </a:rPr>
              <a:t> doldurur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Dikdörtgen 5"/>
          <p:cNvSpPr/>
          <p:nvPr/>
        </p:nvSpPr>
        <p:spPr>
          <a:xfrm>
            <a:off x="429208" y="3683879"/>
            <a:ext cx="11159412" cy="70923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(7) Tamamlanan etkinlik, görev veya proje sonrasında yeni etkinlik, görev veya proje önerileri geliştirerek danışman ile paylaşır. </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429208" y="4823025"/>
            <a:ext cx="11159412" cy="41088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(8) Danışmanın önerileri doğrultusunda çalışmalar yürüterek her aşamada danışmanı bilgilendirir. </a:t>
            </a:r>
            <a:endParaRPr lang="tr-TR" dirty="0"/>
          </a:p>
        </p:txBody>
      </p:sp>
    </p:spTree>
    <p:extLst>
      <p:ext uri="{BB962C8B-B14F-4D97-AF65-F5344CB8AC3E}">
        <p14:creationId xmlns:p14="http://schemas.microsoft.com/office/powerpoint/2010/main" val="39859869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599"/>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8" name="Dikdörtgen 7"/>
          <p:cNvSpPr/>
          <p:nvPr/>
        </p:nvSpPr>
        <p:spPr>
          <a:xfrm>
            <a:off x="429208" y="1914095"/>
            <a:ext cx="11159412" cy="150810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MADDE </a:t>
            </a:r>
            <a:r>
              <a:rPr lang="tr-TR" sz="2000" b="1" dirty="0">
                <a:latin typeface="Times New Roman" panose="02020603050405020304" pitchFamily="18" charset="0"/>
                <a:ea typeface="Calibri" panose="020F0502020204030204" pitchFamily="34" charset="0"/>
                <a:cs typeface="Times New Roman" panose="02020603050405020304" pitchFamily="18" charset="0"/>
              </a:rPr>
              <a:t>14- </a:t>
            </a:r>
            <a:r>
              <a:rPr lang="tr-TR" sz="2000" dirty="0">
                <a:latin typeface="Times New Roman" panose="02020603050405020304" pitchFamily="18" charset="0"/>
                <a:ea typeface="Calibri" panose="020F0502020204030204" pitchFamily="34" charset="0"/>
                <a:cs typeface="Times New Roman" panose="02020603050405020304" pitchFamily="18" charset="0"/>
              </a:rPr>
              <a:t>(1)</a:t>
            </a:r>
            <a:r>
              <a:rPr lang="tr-TR" sz="2000" b="1" dirty="0">
                <a:latin typeface="Times New Roman" panose="02020603050405020304" pitchFamily="18" charset="0"/>
                <a:ea typeface="Calibri" panose="020F0502020204030204" pitchFamily="34" charset="0"/>
                <a:cs typeface="Times New Roman" panose="02020603050405020304" pitchFamily="18" charset="0"/>
              </a:rPr>
              <a:t> </a:t>
            </a:r>
            <a:r>
              <a:rPr lang="tr-TR" sz="2000" dirty="0">
                <a:latin typeface="Times New Roman" panose="02020603050405020304" pitchFamily="18" charset="0"/>
                <a:ea typeface="Calibri" panose="020F0502020204030204" pitchFamily="34" charset="0"/>
                <a:cs typeface="Times New Roman" panose="02020603050405020304" pitchFamily="18" charset="0"/>
              </a:rPr>
              <a:t>Öğrencilerin, ortaöğretim süresince öğretim programlarında yer alan kazanımları destekleyici nitelikte sanat, zanaat, spor, bilişim teknolojileri, yabancı dil, tasarım vb. alanlarda; ilgi, istidat, kabiliyetleri ile ihtiyaçları doğrultusunda seçecekleri uzaktan veya yüz yüze kurslar yoluyla bilgi, beceri ve yetkinliklerini geliştirerek hayata hazırlanmaları amaçlanmaktadır</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Dikdörtgen 10"/>
          <p:cNvSpPr/>
          <p:nvPr/>
        </p:nvSpPr>
        <p:spPr>
          <a:xfrm>
            <a:off x="2521725" y="1360236"/>
            <a:ext cx="6974378" cy="385362"/>
          </a:xfrm>
          <a:prstGeom prst="rect">
            <a:avLst/>
          </a:prstGeom>
          <a:solidFill>
            <a:schemeClr val="bg1">
              <a:lumMod val="75000"/>
            </a:schemeClr>
          </a:solidFill>
        </p:spPr>
        <p:txBody>
          <a:bodyPr wrap="square">
            <a:spAutoFit/>
          </a:bodyPr>
          <a:lstStyle/>
          <a:p>
            <a:pPr indent="540385" algn="just">
              <a:lnSpc>
                <a:spcPct val="115000"/>
              </a:lnSpc>
            </a:pPr>
            <a:r>
              <a:rPr lang="tr-TR" b="1" kern="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Hayat Boyu </a:t>
            </a:r>
            <a:r>
              <a:rPr lang="tr-TR" b="1" kern="16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Öğrenme</a:t>
            </a:r>
            <a:r>
              <a:rPr lang="tr-TR" b="1" dirty="0" smtClean="0">
                <a:solidFill>
                  <a:srgbClr val="0070C0"/>
                </a:solidFill>
                <a:latin typeface="Times New Roman" panose="02020603050405020304" pitchFamily="18" charset="0"/>
                <a:cs typeface="Times New Roman" panose="02020603050405020304" pitchFamily="18" charset="0"/>
              </a:rPr>
              <a:t>/Sertifikasyon ile ne amaçlanmaktadır</a:t>
            </a:r>
            <a:r>
              <a:rPr lang="tr-TR" b="1" kern="16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tr-TR"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Dikdörtgen 8"/>
          <p:cNvSpPr/>
          <p:nvPr/>
        </p:nvSpPr>
        <p:spPr>
          <a:xfrm>
            <a:off x="472751" y="4607939"/>
            <a:ext cx="11115869" cy="80021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(2)</a:t>
            </a:r>
            <a:r>
              <a:rPr lang="tr-TR" sz="2000" b="1" dirty="0">
                <a:latin typeface="Times New Roman" panose="02020603050405020304" pitchFamily="18" charset="0"/>
                <a:ea typeface="Calibri" panose="020F0502020204030204" pitchFamily="34" charset="0"/>
                <a:cs typeface="Times New Roman" panose="02020603050405020304" pitchFamily="18" charset="0"/>
              </a:rPr>
              <a:t> </a:t>
            </a:r>
            <a:r>
              <a:rPr lang="tr-TR" sz="2000" dirty="0">
                <a:latin typeface="Times New Roman" panose="02020603050405020304" pitchFamily="18" charset="0"/>
                <a:ea typeface="Calibri" panose="020F0502020204030204" pitchFamily="34" charset="0"/>
                <a:cs typeface="Times New Roman" panose="02020603050405020304" pitchFamily="18" charset="0"/>
              </a:rPr>
              <a:t>Hayat Boyu Öğrenme Genel Müdürlüğü, Meslekî ve Teknik Eğitim Genel Müdürlüğü tarafından sunulan uzaktan veya yüz yüze eğitim modülleri hakkında tanıtım çalışmaları yapılır</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Dikdörtgen 11"/>
          <p:cNvSpPr/>
          <p:nvPr/>
        </p:nvSpPr>
        <p:spPr>
          <a:xfrm>
            <a:off x="1685603" y="3804553"/>
            <a:ext cx="8646622" cy="410882"/>
          </a:xfrm>
          <a:prstGeom prst="rect">
            <a:avLst/>
          </a:prstGeom>
          <a:solidFill>
            <a:schemeClr val="bg1">
              <a:lumMod val="75000"/>
            </a:schemeClr>
          </a:solidFill>
        </p:spPr>
        <p:txBody>
          <a:bodyPr wrap="square">
            <a:spAutoFit/>
          </a:bodyPr>
          <a:lstStyle/>
          <a:p>
            <a:pPr indent="540385" algn="just">
              <a:lnSpc>
                <a:spcPct val="115000"/>
              </a:lnSpc>
            </a:pPr>
            <a:r>
              <a:rPr lang="tr-TR" b="1" kern="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Hayat Boyu </a:t>
            </a:r>
            <a:r>
              <a:rPr lang="tr-TR" b="1" kern="16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Öğrenme</a:t>
            </a:r>
            <a:r>
              <a:rPr lang="tr-TR" b="1" dirty="0" smtClean="0">
                <a:solidFill>
                  <a:srgbClr val="0070C0"/>
                </a:solidFill>
                <a:latin typeface="Times New Roman" panose="02020603050405020304" pitchFamily="18" charset="0"/>
                <a:cs typeface="Times New Roman" panose="02020603050405020304" pitchFamily="18" charset="0"/>
              </a:rPr>
              <a:t>/Sertifikasyon kapsamında hangi modüller tanıtılacak</a:t>
            </a:r>
            <a:r>
              <a:rPr lang="tr-TR"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tr-TR"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31761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599"/>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8" y="2423535"/>
            <a:ext cx="11159412" cy="80021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(4)</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ea typeface="Calibri" panose="020F0502020204030204" pitchFamily="34" charset="0"/>
                <a:cs typeface="Times New Roman" panose="02020603050405020304" pitchFamily="18" charset="0"/>
              </a:rPr>
              <a:t>Öğrenciler, Hayat Boyu Öğrenme Genel Müdürlüğü ile Meslekî ve Teknik Eğitim Genel Müdürlüğü tarafından sunulan uzaktan veya yüz yüze kurslara gönüllü olarak katılabilir</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429208" y="4620922"/>
            <a:ext cx="11159412" cy="115416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(5) Bu kurslara başvurular ilgili kurumların başvuru kanalları üzerinden gerçekleştirilir. Hayat Boyu Öğrenme Genel Müdürlüğünce sunulan güncel kurs</a:t>
            </a:r>
            <a:r>
              <a:rPr lang="tr-TR" sz="2000" b="1" dirty="0">
                <a:latin typeface="Times New Roman" panose="02020603050405020304" pitchFamily="18" charset="0"/>
                <a:ea typeface="Calibri" panose="020F0502020204030204" pitchFamily="34" charset="0"/>
                <a:cs typeface="Times New Roman" panose="02020603050405020304" pitchFamily="18" charset="0"/>
              </a:rPr>
              <a:t> </a:t>
            </a:r>
            <a:r>
              <a:rPr lang="tr-TR" sz="2000" dirty="0">
                <a:latin typeface="Times New Roman" panose="02020603050405020304" pitchFamily="18" charset="0"/>
                <a:ea typeface="Calibri" panose="020F0502020204030204" pitchFamily="34" charset="0"/>
                <a:cs typeface="Times New Roman" panose="02020603050405020304" pitchFamily="18" charset="0"/>
              </a:rPr>
              <a:t>listesine</a:t>
            </a:r>
            <a:r>
              <a:rPr lang="tr-TR" sz="2000" b="1" dirty="0">
                <a:latin typeface="Times New Roman" panose="02020603050405020304" pitchFamily="18" charset="0"/>
                <a:ea typeface="Calibri" panose="020F0502020204030204" pitchFamily="34" charset="0"/>
                <a:cs typeface="Times New Roman" panose="02020603050405020304" pitchFamily="18" charset="0"/>
              </a:rPr>
              <a:t> </a:t>
            </a:r>
            <a:r>
              <a:rPr lang="tr-TR" sz="20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4"/>
              </a:rPr>
              <a:t>https://e-yaygin.meb.gov.tr/</a:t>
            </a:r>
            <a:r>
              <a:rPr lang="tr-TR" sz="2000" dirty="0">
                <a:latin typeface="Times New Roman" panose="02020603050405020304" pitchFamily="18" charset="0"/>
                <a:ea typeface="Calibri" panose="020F0502020204030204" pitchFamily="34" charset="0"/>
                <a:cs typeface="Times New Roman" panose="02020603050405020304" pitchFamily="18" charset="0"/>
              </a:rPr>
              <a:t> ve </a:t>
            </a:r>
            <a:r>
              <a:rPr lang="tr-TR" sz="20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5"/>
              </a:rPr>
              <a:t>https://</a:t>
            </a:r>
            <a:r>
              <a:rPr lang="tr-TR" sz="2000" u="sng" dirty="0" smtClean="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5"/>
              </a:rPr>
              <a:t>www.hemba.gov.tr/</a:t>
            </a:r>
            <a:r>
              <a:rPr lang="tr-TR" sz="2000" dirty="0">
                <a:latin typeface="Times New Roman" panose="02020603050405020304" pitchFamily="18" charset="0"/>
                <a:ea typeface="Calibri" panose="020F0502020204030204" pitchFamily="34" charset="0"/>
                <a:cs typeface="Times New Roman" panose="02020603050405020304" pitchFamily="18" charset="0"/>
              </a:rPr>
              <a:t> </a:t>
            </a:r>
            <a:r>
              <a:rPr lang="tr-TR" sz="2000" dirty="0" smtClean="0">
                <a:latin typeface="Times New Roman" panose="02020603050405020304" pitchFamily="18" charset="0"/>
                <a:ea typeface="Times New Roman" panose="02020603050405020304" pitchFamily="18" charset="0"/>
                <a:cs typeface="Times New Roman" panose="02020603050405020304" pitchFamily="18" charset="0"/>
              </a:rPr>
              <a:t>adreslerinden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erişim sağlanabilir.</a:t>
            </a:r>
            <a:endParaRPr lang="tr-TR"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622266" y="1570395"/>
            <a:ext cx="10773295" cy="385362"/>
          </a:xfrm>
          <a:prstGeom prst="rect">
            <a:avLst/>
          </a:prstGeom>
          <a:solidFill>
            <a:schemeClr val="bg1">
              <a:lumMod val="75000"/>
            </a:schemeClr>
          </a:solidFill>
        </p:spPr>
        <p:txBody>
          <a:bodyPr wrap="square">
            <a:spAutoFit/>
          </a:bodyPr>
          <a:lstStyle/>
          <a:p>
            <a:pPr indent="540385" algn="ctr">
              <a:lnSpc>
                <a:spcPct val="115000"/>
              </a:lnSpc>
            </a:pPr>
            <a:r>
              <a:rPr lang="tr-TR" b="1" kern="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Hayat Boyu </a:t>
            </a:r>
            <a:r>
              <a:rPr lang="tr-TR" b="1" kern="16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Öğrenme</a:t>
            </a:r>
            <a:r>
              <a:rPr lang="tr-TR" b="1" dirty="0" smtClean="0">
                <a:solidFill>
                  <a:srgbClr val="0070C0"/>
                </a:solidFill>
                <a:latin typeface="Times New Roman" panose="02020603050405020304" pitchFamily="18" charset="0"/>
                <a:cs typeface="Times New Roman" panose="02020603050405020304" pitchFamily="18" charset="0"/>
              </a:rPr>
              <a:t>/Sertifikasyon kapsamında sunulan </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uzaktan veya yüz yüze </a:t>
            </a:r>
            <a:r>
              <a:rPr lang="tr-TR"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kurslar zorunlu mu</a:t>
            </a:r>
            <a:r>
              <a:rPr lang="tr-TR" b="1" dirty="0" smtClean="0">
                <a:solidFill>
                  <a:srgbClr val="0070C0"/>
                </a:solidFill>
                <a:latin typeface="Times New Roman" panose="02020603050405020304" pitchFamily="18" charset="0"/>
                <a:cs typeface="Times New Roman" panose="02020603050405020304" pitchFamily="18" charset="0"/>
              </a:rPr>
              <a:t> </a:t>
            </a:r>
            <a:r>
              <a:rPr lang="tr-TR"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tr-TR"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Dikdörtgen 7"/>
          <p:cNvSpPr/>
          <p:nvPr/>
        </p:nvSpPr>
        <p:spPr>
          <a:xfrm>
            <a:off x="622266" y="3612060"/>
            <a:ext cx="10773295" cy="729430"/>
          </a:xfrm>
          <a:prstGeom prst="rect">
            <a:avLst/>
          </a:prstGeom>
          <a:solidFill>
            <a:schemeClr val="bg1">
              <a:lumMod val="75000"/>
            </a:schemeClr>
          </a:solidFill>
        </p:spPr>
        <p:txBody>
          <a:bodyPr wrap="square">
            <a:spAutoFit/>
          </a:bodyPr>
          <a:lstStyle/>
          <a:p>
            <a:pPr indent="540385" algn="ctr">
              <a:lnSpc>
                <a:spcPct val="115000"/>
              </a:lnSpc>
            </a:pPr>
            <a:r>
              <a:rPr lang="tr-TR" b="1" kern="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Hayat Boyu </a:t>
            </a:r>
            <a:r>
              <a:rPr lang="tr-TR" b="1" kern="16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Öğrenme</a:t>
            </a:r>
            <a:r>
              <a:rPr lang="tr-TR" b="1" dirty="0" smtClean="0">
                <a:solidFill>
                  <a:srgbClr val="0070C0"/>
                </a:solidFill>
                <a:latin typeface="Times New Roman" panose="02020603050405020304" pitchFamily="18" charset="0"/>
                <a:cs typeface="Times New Roman" panose="02020603050405020304" pitchFamily="18" charset="0"/>
              </a:rPr>
              <a:t>/Sertifikasyon kapsamında sunulan </a:t>
            </a: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uzaktan veya yüz yüze </a:t>
            </a:r>
            <a:r>
              <a:rPr lang="tr-TR"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kurslara nasıl erişim sağlanır ?</a:t>
            </a:r>
            <a:endParaRPr lang="tr-TR"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99814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599"/>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7" y="2196712"/>
            <a:ext cx="11159412" cy="1047979"/>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indent="540385" algn="just">
              <a:lnSpc>
                <a:spcPct val="115000"/>
              </a:lnSpc>
              <a:spcAft>
                <a:spcPts val="0"/>
              </a:spcAft>
            </a:pPr>
            <a:r>
              <a:rPr lang="tr-TR" b="1" dirty="0" smtClean="0">
                <a:latin typeface="Times New Roman" panose="02020603050405020304" pitchFamily="18" charset="0"/>
                <a:ea typeface="Calibri" panose="020F0502020204030204" pitchFamily="34" charset="0"/>
                <a:cs typeface="Times New Roman" panose="02020603050405020304" pitchFamily="18" charset="0"/>
              </a:rPr>
              <a:t>MADDE </a:t>
            </a:r>
            <a:r>
              <a:rPr lang="tr-TR" b="1" dirty="0">
                <a:latin typeface="Times New Roman" panose="02020603050405020304" pitchFamily="18" charset="0"/>
                <a:ea typeface="Calibri" panose="020F0502020204030204" pitchFamily="34" charset="0"/>
                <a:cs typeface="Times New Roman" panose="02020603050405020304" pitchFamily="18" charset="0"/>
              </a:rPr>
              <a:t>15- </a:t>
            </a:r>
            <a:r>
              <a:rPr lang="tr-TR" dirty="0">
                <a:latin typeface="Times New Roman" panose="02020603050405020304" pitchFamily="18" charset="0"/>
                <a:ea typeface="Calibri" panose="020F0502020204030204" pitchFamily="34" charset="0"/>
                <a:cs typeface="Times New Roman" panose="02020603050405020304" pitchFamily="18" charset="0"/>
              </a:rPr>
              <a:t>(1) Öğrencilerin Hayat Boyu Öğrenme/Sertifikasyon kapsamındaki eğitim modüllerine katılımları</a:t>
            </a:r>
            <a:r>
              <a:rPr lang="tr-TR" i="1" dirty="0">
                <a:latin typeface="Times New Roman" panose="02020603050405020304" pitchFamily="18" charset="0"/>
                <a:ea typeface="Calibri" panose="020F0502020204030204" pitchFamily="34" charset="0"/>
                <a:cs typeface="Times New Roman" panose="02020603050405020304" pitchFamily="18" charset="0"/>
              </a:rPr>
              <a:t> sonrası elde ettikleri belgeler,</a:t>
            </a:r>
            <a:r>
              <a:rPr lang="tr-TR" dirty="0">
                <a:latin typeface="Times New Roman" panose="02020603050405020304" pitchFamily="18" charset="0"/>
                <a:ea typeface="Calibri" panose="020F0502020204030204" pitchFamily="34" charset="0"/>
                <a:cs typeface="Times New Roman" panose="02020603050405020304" pitchFamily="18" charset="0"/>
              </a:rPr>
              <a:t> sınıf veya şube rehber öğretmenleri tarafından Sosyal Etkinlik Modülüne işlenir.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Dikdörtgen 5"/>
          <p:cNvSpPr/>
          <p:nvPr/>
        </p:nvSpPr>
        <p:spPr>
          <a:xfrm>
            <a:off x="622266" y="1521279"/>
            <a:ext cx="10773295" cy="385362"/>
          </a:xfrm>
          <a:prstGeom prst="rect">
            <a:avLst/>
          </a:prstGeom>
          <a:solidFill>
            <a:schemeClr val="bg1">
              <a:lumMod val="75000"/>
            </a:schemeClr>
          </a:solidFill>
        </p:spPr>
        <p:txBody>
          <a:bodyPr wrap="square">
            <a:spAutoFit/>
          </a:bodyPr>
          <a:lstStyle/>
          <a:p>
            <a:pPr indent="540385" algn="ctr">
              <a:lnSpc>
                <a:spcPct val="115000"/>
              </a:lnSpc>
            </a:pPr>
            <a:r>
              <a:rPr lang="tr-TR" b="1" kern="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Hayat Boyu </a:t>
            </a:r>
            <a:r>
              <a:rPr lang="tr-TR" b="1" kern="16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Öğrenme</a:t>
            </a:r>
            <a:r>
              <a:rPr lang="tr-TR" b="1" dirty="0" smtClean="0">
                <a:solidFill>
                  <a:srgbClr val="0070C0"/>
                </a:solidFill>
                <a:latin typeface="Times New Roman" panose="02020603050405020304" pitchFamily="18" charset="0"/>
                <a:cs typeface="Times New Roman" panose="02020603050405020304" pitchFamily="18" charset="0"/>
              </a:rPr>
              <a:t>/Sertifikasyon kapsamında alınan belgeler kim tarafından hangi modüle işlenir</a:t>
            </a:r>
            <a:r>
              <a:rPr lang="tr-TR"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tr-TR"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Dikdörtgen 3"/>
          <p:cNvSpPr/>
          <p:nvPr/>
        </p:nvSpPr>
        <p:spPr>
          <a:xfrm>
            <a:off x="429207" y="4014199"/>
            <a:ext cx="11159412" cy="729430"/>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(2) Müdür yardımcısı, öğrencilerin Hayat Boyu Öğrenme/Sertifikasyon kapsamındaki eğitim modüllerine katılımları</a:t>
            </a:r>
            <a:r>
              <a:rPr lang="tr-TR" i="1" dirty="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sonrası elde ettikleri belgelerin Sosyal Etkinlik Modülüne işlenip işlenmediğini kontrol ve takip eder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Dikdörtgen 6"/>
          <p:cNvSpPr/>
          <p:nvPr/>
        </p:nvSpPr>
        <p:spPr>
          <a:xfrm>
            <a:off x="429207" y="4989147"/>
            <a:ext cx="11159412" cy="1047979"/>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indent="540385" algn="just">
              <a:lnSpc>
                <a:spcPct val="115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(3) Öğrencilerin Hayat Boyu Öğrenme/Sertifikasyon kapsamındaki eğitimlere katılım sağlayarak aldıkları belgelerin öğrenci gelişim dosyasında yer alması sağlanır. Bu alandaki iş ve işlemler ilgili mevzuat doğrultusunda yürütülür.</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Dikdörtgen 8"/>
          <p:cNvSpPr/>
          <p:nvPr/>
        </p:nvSpPr>
        <p:spPr>
          <a:xfrm>
            <a:off x="1179218" y="3441519"/>
            <a:ext cx="9659390" cy="410882"/>
          </a:xfrm>
          <a:prstGeom prst="rect">
            <a:avLst/>
          </a:prstGeom>
          <a:solidFill>
            <a:schemeClr val="bg1">
              <a:lumMod val="75000"/>
            </a:schemeClr>
          </a:solidFill>
        </p:spPr>
        <p:txBody>
          <a:bodyPr wrap="square">
            <a:spAutoFit/>
          </a:bodyPr>
          <a:lstStyle/>
          <a:p>
            <a:pPr indent="540385" algn="ctr">
              <a:lnSpc>
                <a:spcPct val="115000"/>
              </a:lnSpc>
            </a:pPr>
            <a:r>
              <a:rPr lang="tr-TR" b="1" dirty="0" smtClean="0">
                <a:solidFill>
                  <a:srgbClr val="0070C0"/>
                </a:solidFill>
                <a:latin typeface="Times New Roman" panose="02020603050405020304" pitchFamily="18" charset="0"/>
                <a:cs typeface="Times New Roman" panose="02020603050405020304" pitchFamily="18" charset="0"/>
              </a:rPr>
              <a:t>Belgelerin kim Sosyal Etkinlikler Modüle işlenip işlenmediğini kim kontrol ve takip eder </a:t>
            </a:r>
            <a:r>
              <a:rPr lang="tr-TR"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tr-TR"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29415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599"/>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538856" y="2152229"/>
            <a:ext cx="5273323" cy="245246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15000"/>
              </a:lnSpc>
              <a:spcBef>
                <a:spcPts val="1200"/>
              </a:spcBef>
              <a:spcAft>
                <a:spcPts val="300"/>
              </a:spcAft>
            </a:pPr>
            <a:r>
              <a:rPr lang="tr-TR" b="1" kern="1600" dirty="0">
                <a:latin typeface="Times New Roman" panose="02020603050405020304" pitchFamily="18" charset="0"/>
                <a:ea typeface="Times New Roman" panose="02020603050405020304" pitchFamily="18" charset="0"/>
                <a:cs typeface="Times New Roman" panose="02020603050405020304" pitchFamily="18" charset="0"/>
              </a:rPr>
              <a:t>EKLER</a:t>
            </a:r>
            <a:endParaRPr lang="tr-TR" sz="2400" b="1" kern="1600" dirty="0">
              <a:latin typeface="Cambria" panose="02040503050406030204" pitchFamily="18" charset="0"/>
              <a:ea typeface="Times New Roman" panose="02020603050405020304" pitchFamily="18" charset="0"/>
              <a:cs typeface="Times New Roman" panose="02020603050405020304" pitchFamily="18" charset="0"/>
            </a:endParaRPr>
          </a:p>
          <a:p>
            <a:pPr algn="just">
              <a:lnSpc>
                <a:spcPct val="115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EK-1. Etkinlik/Görev/Proje Teklif Formu</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EK-2. Etkinlik/Görev/Proje Çalışma Planı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EK-3. Öğrenci Değerlendirme Formu</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EK-4. Etkinlik/Görev/Proje Sonuçlandırma Formu</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EK-5. Etkinlik/Görev/Proje </a:t>
            </a:r>
            <a:r>
              <a:rPr lang="tr-TR" b="1" dirty="0" smtClean="0">
                <a:latin typeface="Times New Roman" panose="02020603050405020304" pitchFamily="18" charset="0"/>
                <a:ea typeface="Calibri" panose="020F0502020204030204" pitchFamily="34" charset="0"/>
                <a:cs typeface="Times New Roman" panose="02020603050405020304" pitchFamily="18" charset="0"/>
              </a:rPr>
              <a:t>Örnekleri</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538856" y="1369271"/>
            <a:ext cx="11049764" cy="64633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tr-TR" b="1" dirty="0" smtClean="0">
                <a:ln w="11430"/>
                <a:solidFill>
                  <a:srgbClr val="C0000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Millî Eğitim Bakanlığı Sosyal Sorumluluk Programı Ve Hayat Boyu Öğrenme/Sertifikasyon Uygulama Yönergesi Ekleri Nelerdir?</a:t>
            </a:r>
            <a:endParaRPr lang="tr-TR" b="1" dirty="0">
              <a:ln w="11430"/>
              <a:solidFill>
                <a:srgbClr val="C00000"/>
              </a:soli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endParaRPr>
          </a:p>
        </p:txBody>
      </p:sp>
      <p:sp>
        <p:nvSpPr>
          <p:cNvPr id="6" name="Dikdörtgen 5"/>
          <p:cNvSpPr/>
          <p:nvPr/>
        </p:nvSpPr>
        <p:spPr>
          <a:xfrm>
            <a:off x="5921827" y="2152229"/>
            <a:ext cx="5666793" cy="251658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15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EK-6. Çalışma Takvimi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EK-7. Veli İzin Belgesi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EK-8. Etkinlik Çalışma Örnek Planı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EK-9/a, EK-9/b. Görev Çalışma Örnek Planı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EK-10/a, EK-10/b. EK-10/c. Proje Çalışma Örnek Planı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EK-11. İzleme ve Değerlendirme Raporu </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21003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9" name="Dikdörtgen 8"/>
          <p:cNvSpPr/>
          <p:nvPr/>
        </p:nvSpPr>
        <p:spPr>
          <a:xfrm>
            <a:off x="861753" y="1117354"/>
            <a:ext cx="5713614" cy="246221"/>
          </a:xfrm>
          <a:prstGeom prst="rect">
            <a:avLst/>
          </a:prstGeom>
        </p:spPr>
        <p:txBody>
          <a:bodyPr wrap="square">
            <a:spAutoFit/>
          </a:bodyPr>
          <a:lstStyle/>
          <a:p>
            <a:r>
              <a:rPr lang="tr-TR" sz="1000" b="1" dirty="0">
                <a:latin typeface="Times New Roman" panose="02020603050405020304" pitchFamily="18" charset="0"/>
                <a:ea typeface="Calibri" panose="020F0502020204030204" pitchFamily="34" charset="0"/>
              </a:rPr>
              <a:t>SOSYAL SORUMLULUK PROGRAMI ETKİNLİK/GÖREV/PROJE TEKLİF FORMU</a:t>
            </a:r>
            <a:endParaRPr lang="tr-TR" sz="1000" b="1" dirty="0"/>
          </a:p>
        </p:txBody>
      </p:sp>
      <p:graphicFrame>
        <p:nvGraphicFramePr>
          <p:cNvPr id="11" name="Tablo 10"/>
          <p:cNvGraphicFramePr>
            <a:graphicFrameLocks noGrp="1"/>
          </p:cNvGraphicFramePr>
          <p:nvPr>
            <p:extLst>
              <p:ext uri="{D42A27DB-BD31-4B8C-83A1-F6EECF244321}">
                <p14:modId xmlns:p14="http://schemas.microsoft.com/office/powerpoint/2010/main" val="3494756111"/>
              </p:ext>
            </p:extLst>
          </p:nvPr>
        </p:nvGraphicFramePr>
        <p:xfrm>
          <a:off x="1043663" y="1446597"/>
          <a:ext cx="4542490" cy="5137734"/>
        </p:xfrm>
        <a:graphic>
          <a:graphicData uri="http://schemas.openxmlformats.org/drawingml/2006/table">
            <a:tbl>
              <a:tblPr firstRow="1" firstCol="1" bandRow="1"/>
              <a:tblGrid>
                <a:gridCol w="1782039">
                  <a:extLst>
                    <a:ext uri="{9D8B030D-6E8A-4147-A177-3AD203B41FA5}">
                      <a16:colId xmlns:a16="http://schemas.microsoft.com/office/drawing/2014/main" val="20000"/>
                    </a:ext>
                  </a:extLst>
                </a:gridCol>
                <a:gridCol w="1126715">
                  <a:extLst>
                    <a:ext uri="{9D8B030D-6E8A-4147-A177-3AD203B41FA5}">
                      <a16:colId xmlns:a16="http://schemas.microsoft.com/office/drawing/2014/main" val="20001"/>
                    </a:ext>
                  </a:extLst>
                </a:gridCol>
                <a:gridCol w="1633736">
                  <a:extLst>
                    <a:ext uri="{9D8B030D-6E8A-4147-A177-3AD203B41FA5}">
                      <a16:colId xmlns:a16="http://schemas.microsoft.com/office/drawing/2014/main" val="20002"/>
                    </a:ext>
                  </a:extLst>
                </a:gridCol>
              </a:tblGrid>
              <a:tr h="223758">
                <a:tc gridSpan="2">
                  <a:txBody>
                    <a:bodyPr/>
                    <a:lstStyle/>
                    <a:p>
                      <a:pPr algn="just">
                        <a:lnSpc>
                          <a:spcPct val="115000"/>
                        </a:lnSpc>
                        <a:spcAft>
                          <a:spcPts val="0"/>
                        </a:spcAft>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 Önerildi</a:t>
                      </a: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ğ</a:t>
                      </a: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i  Tarih: </a:t>
                      </a:r>
                      <a:r>
                        <a:rPr lang="tr-TR" sz="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nchor="ctr">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tr-TR"/>
                    </a:p>
                  </a:txBody>
                  <a:tcPr/>
                </a:tc>
                <a:tc>
                  <a:txBody>
                    <a:bodyPr/>
                    <a:lstStyle/>
                    <a:p>
                      <a:pPr algn="just">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0"/>
                  </a:ext>
                </a:extLst>
              </a:tr>
              <a:tr h="221289">
                <a:tc gridSpan="2">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Adı: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nchor="ctr">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just">
                        <a:lnSpc>
                          <a:spcPct val="115000"/>
                        </a:lnSpc>
                        <a:spcAft>
                          <a:spcPts val="0"/>
                        </a:spcAft>
                      </a:pPr>
                      <a:r>
                        <a:rPr lang="tr-TR" sz="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19233">
                <a:tc gridSpan="2">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Alanı: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nchor="ctr">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tr-TR"/>
                    </a:p>
                  </a:txBody>
                  <a:tcPr/>
                </a:tc>
                <a:tc>
                  <a:txBody>
                    <a:bodyPr/>
                    <a:lstStyle/>
                    <a:p>
                      <a:pPr algn="just">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2"/>
                  </a:ext>
                </a:extLst>
              </a:tr>
              <a:tr h="221289">
                <a:tc gridSpan="2">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Konusu:</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nchor="ctr">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just">
                        <a:lnSpc>
                          <a:spcPct val="115000"/>
                        </a:lnSpc>
                        <a:spcAft>
                          <a:spcPts val="0"/>
                        </a:spcAft>
                      </a:pPr>
                      <a:r>
                        <a:rPr lang="tr-TR" sz="7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19233">
                <a:tc gridSpan="2">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Sosyal Sorumluluk Programı Okul Koordinatörü:</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tr-TR"/>
                    </a:p>
                  </a:txBody>
                  <a:tcPr/>
                </a:tc>
                <a:tc>
                  <a:txBody>
                    <a:bodyPr/>
                    <a:lstStyle/>
                    <a:p>
                      <a:pPr algn="just">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4"/>
                  </a:ext>
                </a:extLst>
              </a:tr>
              <a:tr h="157206">
                <a:tc gridSpan="2">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Öğrenci Listesi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just">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57206">
                <a:tc>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Adı Soyadı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Ö</a:t>
                      </a:r>
                      <a:r>
                        <a:rPr lang="tr-TR" sz="700">
                          <a:effectLst/>
                          <a:latin typeface="Times New Roman" panose="02020603050405020304" pitchFamily="18" charset="0"/>
                          <a:ea typeface="Calibri" panose="020F0502020204030204" pitchFamily="34" charset="0"/>
                          <a:cs typeface="Times New Roman" panose="02020603050405020304" pitchFamily="18" charset="0"/>
                        </a:rPr>
                        <a:t>ğ</a:t>
                      </a: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renci Numarası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Sınıfı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57206">
                <a:tc>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1.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57206">
                <a:tc>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2.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57206">
                <a:tc>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3.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57206">
                <a:tc>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4.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57206">
                <a:tc>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5.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57206">
                <a:tc>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6.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57206">
                <a:tc>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7.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45"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81551">
                <a:tc gridSpan="2">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Amacı:</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tr-TR"/>
                    </a:p>
                  </a:txBody>
                  <a:tcPr/>
                </a:tc>
                <a:tc>
                  <a:txBody>
                    <a:bodyPr/>
                    <a:lstStyle/>
                    <a:p>
                      <a:pPr algn="just">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14"/>
                  </a:ext>
                </a:extLst>
              </a:tr>
              <a:tr h="270647">
                <a:tc gridSpan="3">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Özeti:</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5"/>
                  </a:ext>
                </a:extLst>
              </a:tr>
              <a:tr h="269680">
                <a:tc gridSpan="3">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Hedef Kitlesi: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6"/>
                  </a:ext>
                </a:extLst>
              </a:tr>
              <a:tr h="232756">
                <a:tc gridSpan="3">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Katkı Sa</a:t>
                      </a:r>
                      <a:r>
                        <a:rPr lang="tr-TR" sz="700">
                          <a:effectLst/>
                          <a:latin typeface="Times New Roman" panose="02020603050405020304" pitchFamily="18" charset="0"/>
                          <a:ea typeface="Calibri" panose="020F0502020204030204" pitchFamily="34" charset="0"/>
                          <a:cs typeface="Times New Roman" panose="02020603050405020304" pitchFamily="18" charset="0"/>
                        </a:rPr>
                        <a:t>ğ</a:t>
                      </a: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layabilecek Kurum veya Kurulu</a:t>
                      </a:r>
                      <a:r>
                        <a:rPr lang="tr-TR" sz="700">
                          <a:effectLst/>
                          <a:latin typeface="Times New Roman" panose="02020603050405020304" pitchFamily="18" charset="0"/>
                          <a:ea typeface="Calibri" panose="020F0502020204030204" pitchFamily="34" charset="0"/>
                          <a:cs typeface="Times New Roman" panose="02020603050405020304" pitchFamily="18" charset="0"/>
                        </a:rPr>
                        <a:t>ş</a:t>
                      </a: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7"/>
                  </a:ext>
                </a:extLst>
              </a:tr>
              <a:tr h="157206">
                <a:tc gridSpan="3">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Kullanılacak Materyal, Araç ve Gereçler: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8"/>
                  </a:ext>
                </a:extLst>
              </a:tr>
              <a:tr h="293435">
                <a:tc gridSpan="3">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Süresi: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(Gün/hafta veya ay olarak belirtilmelidir.)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9"/>
                  </a:ext>
                </a:extLst>
              </a:tr>
              <a:tr h="614040">
                <a:tc gridSpan="3">
                  <a:txBody>
                    <a:bodyPr/>
                    <a:lstStyle/>
                    <a:p>
                      <a:pPr algn="just">
                        <a:lnSpc>
                          <a:spcPct val="115000"/>
                        </a:lnSpc>
                        <a:spcAft>
                          <a:spcPts val="0"/>
                        </a:spcAft>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Yapılması Planlanan Çalı</a:t>
                      </a:r>
                      <a:r>
                        <a:rPr lang="tr-TR" sz="700" dirty="0">
                          <a:effectLst/>
                          <a:latin typeface="Times New Roman" panose="02020603050405020304" pitchFamily="18" charset="0"/>
                          <a:ea typeface="Calibri" panose="020F0502020204030204" pitchFamily="34" charset="0"/>
                          <a:cs typeface="Times New Roman" panose="02020603050405020304" pitchFamily="18" charset="0"/>
                        </a:rPr>
                        <a:t>ş</a:t>
                      </a: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malar ve Süreleri: </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marR="5481320" algn="just">
                        <a:lnSpc>
                          <a:spcPct val="115000"/>
                        </a:lnSpc>
                        <a:spcAft>
                          <a:spcPts val="0"/>
                        </a:spcAft>
                      </a:pPr>
                      <a:r>
                        <a:rPr lang="tr-TR" sz="700" b="1" dirty="0" smtClean="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marR="5481320" algn="just">
                        <a:lnSpc>
                          <a:spcPct val="115000"/>
                        </a:lnSpc>
                        <a:spcAft>
                          <a:spcPts val="0"/>
                        </a:spcAft>
                      </a:pPr>
                      <a:r>
                        <a:rPr lang="tr-TR" sz="700" b="1" dirty="0" smtClean="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b="1" dirty="0" smtClean="0">
                          <a:effectLst/>
                          <a:latin typeface="Times New Roman" panose="02020603050405020304" pitchFamily="18" charset="0"/>
                          <a:ea typeface="Times New Roman" panose="02020603050405020304" pitchFamily="18" charset="0"/>
                          <a:cs typeface="Times New Roman" panose="02020603050405020304" pitchFamily="18" charset="0"/>
                        </a:rPr>
                        <a:t>3 </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20"/>
                  </a:ext>
                </a:extLst>
              </a:tr>
              <a:tr h="480418">
                <a:tc gridSpan="3">
                  <a:txBody>
                    <a:bodyPr/>
                    <a:lstStyle/>
                    <a:p>
                      <a:pPr algn="just">
                        <a:lnSpc>
                          <a:spcPct val="115000"/>
                        </a:lnSpc>
                        <a:spcAft>
                          <a:spcPts val="0"/>
                        </a:spcAft>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 Elde Edilmesi Beklenen Yararlar:</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577" marR="42786" marT="18975"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21"/>
                  </a:ext>
                </a:extLst>
              </a:tr>
            </a:tbl>
          </a:graphicData>
        </a:graphic>
      </p:graphicFrame>
      <p:sp>
        <p:nvSpPr>
          <p:cNvPr id="12" name="Metin kutusu 11"/>
          <p:cNvSpPr txBox="1"/>
          <p:nvPr/>
        </p:nvSpPr>
        <p:spPr>
          <a:xfrm>
            <a:off x="5215838" y="1240464"/>
            <a:ext cx="476412" cy="246221"/>
          </a:xfrm>
          <a:prstGeom prst="rect">
            <a:avLst/>
          </a:prstGeom>
          <a:noFill/>
        </p:spPr>
        <p:txBody>
          <a:bodyPr wrap="none" rtlCol="0">
            <a:spAutoFit/>
          </a:bodyPr>
          <a:lstStyle/>
          <a:p>
            <a:r>
              <a:rPr lang="tr-TR" sz="1000" b="1" dirty="0" smtClean="0">
                <a:latin typeface="Times New Roman" panose="02020603050405020304" pitchFamily="18" charset="0"/>
                <a:cs typeface="Times New Roman" panose="02020603050405020304" pitchFamily="18" charset="0"/>
              </a:rPr>
              <a:t>EK-1</a:t>
            </a:r>
            <a:endParaRPr lang="tr-TR" sz="1000" b="1" dirty="0">
              <a:latin typeface="Times New Roman" panose="02020603050405020304" pitchFamily="18" charset="0"/>
              <a:cs typeface="Times New Roman" panose="02020603050405020304" pitchFamily="18" charset="0"/>
            </a:endParaRPr>
          </a:p>
        </p:txBody>
      </p:sp>
      <p:sp>
        <p:nvSpPr>
          <p:cNvPr id="13" name="Dikdörtgen 12"/>
          <p:cNvSpPr/>
          <p:nvPr/>
        </p:nvSpPr>
        <p:spPr>
          <a:xfrm>
            <a:off x="5711920" y="1094270"/>
            <a:ext cx="6096000" cy="269304"/>
          </a:xfrm>
          <a:prstGeom prst="rect">
            <a:avLst/>
          </a:prstGeom>
        </p:spPr>
        <p:txBody>
          <a:bodyPr>
            <a:spAutoFit/>
          </a:bodyPr>
          <a:lstStyle/>
          <a:p>
            <a:pPr algn="ctr">
              <a:lnSpc>
                <a:spcPct val="115000"/>
              </a:lnSpc>
              <a:spcAft>
                <a:spcPts val="800"/>
              </a:spcAft>
            </a:pPr>
            <a:r>
              <a:rPr lang="tr-TR" sz="1000" b="1" dirty="0">
                <a:latin typeface="Times New Roman" panose="02020603050405020304" pitchFamily="18" charset="0"/>
                <a:ea typeface="Calibri" panose="020F0502020204030204" pitchFamily="34" charset="0"/>
                <a:cs typeface="Times New Roman" panose="02020603050405020304" pitchFamily="18" charset="0"/>
              </a:rPr>
              <a:t>SOSYAL SORUMLULUK PROGRAMI ETKİNLİK/GÖREV/PROJE ÇALIŞMA </a:t>
            </a:r>
            <a:r>
              <a:rPr lang="tr-TR" sz="1000" b="1" dirty="0" smtClean="0">
                <a:latin typeface="Times New Roman" panose="02020603050405020304" pitchFamily="18" charset="0"/>
                <a:ea typeface="Calibri" panose="020F0502020204030204" pitchFamily="34" charset="0"/>
                <a:cs typeface="Times New Roman" panose="02020603050405020304" pitchFamily="18" charset="0"/>
              </a:rPr>
              <a:t>PLANI</a:t>
            </a:r>
            <a:endParaRPr lang="tr-TR"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4" name="Dikdörtgen 13"/>
          <p:cNvSpPr/>
          <p:nvPr/>
        </p:nvSpPr>
        <p:spPr>
          <a:xfrm>
            <a:off x="10662391" y="1144211"/>
            <a:ext cx="534121" cy="369332"/>
          </a:xfrm>
          <a:prstGeom prst="rect">
            <a:avLst/>
          </a:prstGeom>
        </p:spPr>
        <p:txBody>
          <a:bodyPr wrap="none">
            <a:spAutoFit/>
          </a:bodyPr>
          <a:lstStyle/>
          <a:p>
            <a:r>
              <a:rPr lang="tr-TR" b="1" dirty="0">
                <a:latin typeface="Times New Roman" panose="02020603050405020304" pitchFamily="18" charset="0"/>
                <a:ea typeface="Calibri" panose="020F0502020204030204" pitchFamily="34" charset="0"/>
              </a:rPr>
              <a:t> </a:t>
            </a:r>
            <a:r>
              <a:rPr lang="tr-TR" sz="1000" b="1" dirty="0">
                <a:latin typeface="Times New Roman" panose="02020603050405020304" pitchFamily="18" charset="0"/>
                <a:ea typeface="Calibri" panose="020F0502020204030204" pitchFamily="34" charset="0"/>
              </a:rPr>
              <a:t>EK-2</a:t>
            </a:r>
            <a:endParaRPr lang="tr-TR" sz="1000" dirty="0"/>
          </a:p>
        </p:txBody>
      </p:sp>
      <p:pic>
        <p:nvPicPr>
          <p:cNvPr id="18" name="Resim 17"/>
          <p:cNvPicPr>
            <a:picLocks noChangeAspect="1"/>
          </p:cNvPicPr>
          <p:nvPr/>
        </p:nvPicPr>
        <p:blipFill rotWithShape="1">
          <a:blip r:embed="rId4"/>
          <a:srcRect l="37227" t="23515" r="36727" b="24849"/>
          <a:stretch/>
        </p:blipFill>
        <p:spPr>
          <a:xfrm>
            <a:off x="6400800" y="1431478"/>
            <a:ext cx="4795712" cy="5152854"/>
          </a:xfrm>
          <a:prstGeom prst="rect">
            <a:avLst/>
          </a:prstGeom>
        </p:spPr>
      </p:pic>
    </p:spTree>
    <p:extLst>
      <p:ext uri="{BB962C8B-B14F-4D97-AF65-F5344CB8AC3E}">
        <p14:creationId xmlns:p14="http://schemas.microsoft.com/office/powerpoint/2010/main" val="14093481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508473" y="1139542"/>
            <a:ext cx="4807726" cy="246221"/>
          </a:xfrm>
          <a:prstGeom prst="rect">
            <a:avLst/>
          </a:prstGeom>
        </p:spPr>
        <p:txBody>
          <a:bodyPr wrap="none">
            <a:spAutoFit/>
          </a:bodyPr>
          <a:lstStyle/>
          <a:p>
            <a:r>
              <a:rPr lang="tr-TR" sz="1000" b="1" dirty="0">
                <a:latin typeface="Times New Roman" panose="02020603050405020304" pitchFamily="18" charset="0"/>
                <a:ea typeface="Calibri" panose="020F0502020204030204" pitchFamily="34" charset="0"/>
              </a:rPr>
              <a:t>SOSYAL SORUMLULUK PROGRAMI ÖĞRENCİ DEĞERLENDİRME FORMU </a:t>
            </a:r>
            <a:endParaRPr lang="tr-TR" sz="1000" dirty="0"/>
          </a:p>
        </p:txBody>
      </p:sp>
      <p:sp>
        <p:nvSpPr>
          <p:cNvPr id="6" name="Metin kutusu 5"/>
          <p:cNvSpPr txBox="1"/>
          <p:nvPr/>
        </p:nvSpPr>
        <p:spPr>
          <a:xfrm>
            <a:off x="4717075" y="1262652"/>
            <a:ext cx="476412" cy="246221"/>
          </a:xfrm>
          <a:prstGeom prst="rect">
            <a:avLst/>
          </a:prstGeom>
          <a:noFill/>
        </p:spPr>
        <p:txBody>
          <a:bodyPr wrap="none" rtlCol="0">
            <a:spAutoFit/>
          </a:bodyPr>
          <a:lstStyle/>
          <a:p>
            <a:r>
              <a:rPr lang="tr-TR" sz="1000" b="1" dirty="0" smtClean="0">
                <a:latin typeface="Times New Roman" panose="02020603050405020304" pitchFamily="18" charset="0"/>
                <a:cs typeface="Times New Roman" panose="02020603050405020304" pitchFamily="18" charset="0"/>
              </a:rPr>
              <a:t>EK-3</a:t>
            </a:r>
            <a:endParaRPr lang="tr-TR" sz="1000" b="1" dirty="0">
              <a:latin typeface="Times New Roman" panose="02020603050405020304" pitchFamily="18" charset="0"/>
              <a:cs typeface="Times New Roman" panose="02020603050405020304" pitchFamily="18" charset="0"/>
            </a:endParaRPr>
          </a:p>
        </p:txBody>
      </p:sp>
      <p:graphicFrame>
        <p:nvGraphicFramePr>
          <p:cNvPr id="4" name="Tablo 3"/>
          <p:cNvGraphicFramePr>
            <a:graphicFrameLocks noGrp="1"/>
          </p:cNvGraphicFramePr>
          <p:nvPr>
            <p:extLst>
              <p:ext uri="{D42A27DB-BD31-4B8C-83A1-F6EECF244321}">
                <p14:modId xmlns:p14="http://schemas.microsoft.com/office/powerpoint/2010/main" val="4110250249"/>
              </p:ext>
            </p:extLst>
          </p:nvPr>
        </p:nvGraphicFramePr>
        <p:xfrm>
          <a:off x="822959" y="1508878"/>
          <a:ext cx="4493239" cy="5066488"/>
        </p:xfrm>
        <a:graphic>
          <a:graphicData uri="http://schemas.openxmlformats.org/drawingml/2006/table">
            <a:tbl>
              <a:tblPr firstRow="1" firstCol="1" bandRow="1"/>
              <a:tblGrid>
                <a:gridCol w="350790">
                  <a:extLst>
                    <a:ext uri="{9D8B030D-6E8A-4147-A177-3AD203B41FA5}">
                      <a16:colId xmlns:a16="http://schemas.microsoft.com/office/drawing/2014/main" val="20000"/>
                    </a:ext>
                  </a:extLst>
                </a:gridCol>
                <a:gridCol w="4142449">
                  <a:extLst>
                    <a:ext uri="{9D8B030D-6E8A-4147-A177-3AD203B41FA5}">
                      <a16:colId xmlns:a16="http://schemas.microsoft.com/office/drawing/2014/main" val="20001"/>
                    </a:ext>
                  </a:extLst>
                </a:gridCol>
              </a:tblGrid>
              <a:tr h="159988">
                <a:tc gridSpan="2">
                  <a:txBody>
                    <a:bodyPr/>
                    <a:lstStyle/>
                    <a:p>
                      <a:pPr algn="just">
                        <a:lnSpc>
                          <a:spcPct val="115000"/>
                        </a:lnSpc>
                        <a:spcAft>
                          <a:spcPts val="0"/>
                        </a:spcAft>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700" dirty="0">
                          <a:effectLst/>
                          <a:latin typeface="Times New Roman" panose="02020603050405020304" pitchFamily="18" charset="0"/>
                          <a:ea typeface="Times New Roman" panose="02020603050405020304" pitchFamily="18" charset="0"/>
                          <a:cs typeface="Times New Roman" panose="02020603050405020304" pitchFamily="18" charset="0"/>
                        </a:rPr>
                        <a:t>Adı:</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extLst>
                  <a:ext uri="{0D108BD9-81ED-4DB2-BD59-A6C34878D82A}">
                    <a16:rowId xmlns:a16="http://schemas.microsoft.com/office/drawing/2014/main" val="10000"/>
                  </a:ext>
                </a:extLst>
              </a:tr>
              <a:tr h="159988">
                <a:tc gridSpan="2">
                  <a:txBody>
                    <a:bodyPr/>
                    <a:lstStyle/>
                    <a:p>
                      <a:pPr algn="just">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Alanı: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1"/>
                  </a:ext>
                </a:extLst>
              </a:tr>
              <a:tr h="159988">
                <a:tc gridSpan="2">
                  <a:txBody>
                    <a:bodyPr/>
                    <a:lstStyle/>
                    <a:p>
                      <a:pPr algn="just">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Danışman Adı Soyadı: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extLst>
                  <a:ext uri="{0D108BD9-81ED-4DB2-BD59-A6C34878D82A}">
                    <a16:rowId xmlns:a16="http://schemas.microsoft.com/office/drawing/2014/main" val="10002"/>
                  </a:ext>
                </a:extLst>
              </a:tr>
              <a:tr h="159988">
                <a:tc gridSpan="2">
                  <a:txBody>
                    <a:bodyPr/>
                    <a:lstStyle/>
                    <a:p>
                      <a:pPr algn="just">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Öğrencinin Adı Soyadı: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3"/>
                  </a:ext>
                </a:extLst>
              </a:tr>
              <a:tr h="301287">
                <a:tc>
                  <a:txBody>
                    <a:bodyPr/>
                    <a:lstStyle/>
                    <a:p>
                      <a:pPr marL="12065" algn="ct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Sıra No</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Öğrenci De</a:t>
                      </a:r>
                      <a:r>
                        <a:rPr lang="tr-TR" sz="700">
                          <a:effectLst/>
                          <a:latin typeface="Times New Roman" panose="02020603050405020304" pitchFamily="18" charset="0"/>
                          <a:ea typeface="Calibri" panose="020F0502020204030204" pitchFamily="34" charset="0"/>
                          <a:cs typeface="Times New Roman" panose="02020603050405020304" pitchFamily="18" charset="0"/>
                        </a:rPr>
                        <a:t>ğ</a:t>
                      </a: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erlendirme Ölçütleri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11637">
                <a:tc rowSpan="2">
                  <a:txBody>
                    <a:bodyPr/>
                    <a:lstStyle/>
                    <a:p>
                      <a:pPr marL="24130" algn="ct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15000"/>
                        </a:lnSpc>
                        <a:spcAft>
                          <a:spcPts val="0"/>
                        </a:spcAft>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700" dirty="0">
                          <a:effectLst/>
                          <a:latin typeface="Times New Roman" panose="02020603050405020304" pitchFamily="18" charset="0"/>
                          <a:ea typeface="Times New Roman" panose="02020603050405020304" pitchFamily="18" charset="0"/>
                          <a:cs typeface="Times New Roman" panose="02020603050405020304" pitchFamily="18" charset="0"/>
                        </a:rPr>
                        <a:t>planlanmasına katkı sağladı mı? Katkısı ne ölçüde oldu?</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159988">
                <a:tc vMerge="1">
                  <a:txBody>
                    <a:bodyPr/>
                    <a:lstStyle/>
                    <a:p>
                      <a:endParaRPr lang="tr-TR"/>
                    </a:p>
                  </a:txBody>
                  <a:tcPr/>
                </a:tc>
                <a:tc>
                  <a:txBody>
                    <a:bodyPr/>
                    <a:lstStyle/>
                    <a:p>
                      <a:pPr>
                        <a:lnSpc>
                          <a:spcPct val="115000"/>
                        </a:lnSpc>
                        <a:spcAft>
                          <a:spcPts val="0"/>
                        </a:spcAft>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6"/>
                  </a:ext>
                </a:extLst>
              </a:tr>
              <a:tr h="169309">
                <a:tc rowSpan="2">
                  <a:txBody>
                    <a:bodyPr/>
                    <a:lstStyle/>
                    <a:p>
                      <a:pPr marL="24130" algn="ct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sorumlulu</a:t>
                      </a:r>
                      <a:r>
                        <a:rPr lang="tr-TR" sz="700">
                          <a:effectLst/>
                          <a:latin typeface="Times New Roman" panose="02020603050405020304" pitchFamily="18" charset="0"/>
                          <a:ea typeface="Calibri" panose="020F0502020204030204" pitchFamily="34" charset="0"/>
                          <a:cs typeface="Times New Roman" panose="02020603050405020304" pitchFamily="18" charset="0"/>
                        </a:rPr>
                        <a:t>ğ</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u ve çalı</a:t>
                      </a:r>
                      <a:r>
                        <a:rPr lang="tr-TR" sz="700">
                          <a:effectLst/>
                          <a:latin typeface="Times New Roman" panose="02020603050405020304" pitchFamily="18" charset="0"/>
                          <a:ea typeface="Calibri" panose="020F0502020204030204" pitchFamily="34" charset="0"/>
                          <a:cs typeface="Times New Roman" panose="02020603050405020304" pitchFamily="18" charset="0"/>
                        </a:rPr>
                        <a:t>ş</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ma disiplini nasıldı?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7"/>
                  </a:ext>
                </a:extLst>
              </a:tr>
              <a:tr h="159988">
                <a:tc vMerge="1">
                  <a:txBody>
                    <a:bodyPr/>
                    <a:lstStyle/>
                    <a:p>
                      <a:endParaRPr lang="tr-TR"/>
                    </a:p>
                  </a:txBody>
                  <a:tcPr/>
                </a:tc>
                <a:tc>
                  <a:txBody>
                    <a:bodyPr/>
                    <a:lstStyle/>
                    <a:p>
                      <a:pP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8"/>
                  </a:ext>
                </a:extLst>
              </a:tr>
              <a:tr h="301594">
                <a:tc rowSpan="2">
                  <a:txBody>
                    <a:bodyPr/>
                    <a:lstStyle/>
                    <a:p>
                      <a:pPr marL="24130" algn="ct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araç-gereci koruyup amacına uygun şekilde kullandı mı?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59988">
                <a:tc vMerge="1">
                  <a:txBody>
                    <a:bodyPr/>
                    <a:lstStyle/>
                    <a:p>
                      <a:endParaRPr lang="tr-TR"/>
                    </a:p>
                  </a:txBody>
                  <a:tcPr/>
                </a:tc>
                <a:tc>
                  <a:txBody>
                    <a:bodyPr/>
                    <a:lstStyle/>
                    <a:p>
                      <a:pP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01594">
                <a:tc rowSpan="2">
                  <a:txBody>
                    <a:bodyPr/>
                    <a:lstStyle/>
                    <a:p>
                      <a:pPr marL="24130" algn="ct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15000"/>
                        </a:lnSpc>
                        <a:spcAft>
                          <a:spcPts val="0"/>
                        </a:spcAft>
                      </a:pPr>
                      <a:r>
                        <a:rPr lang="tr-TR" sz="700" dirty="0">
                          <a:effectLst/>
                          <a:latin typeface="Times New Roman" panose="02020603050405020304" pitchFamily="18" charset="0"/>
                          <a:ea typeface="Times New Roman" panose="02020603050405020304" pitchFamily="18" charset="0"/>
                          <a:cs typeface="Times New Roman" panose="02020603050405020304" pitchFamily="18" charset="0"/>
                        </a:rPr>
                        <a:t>EK 2 Etkinlik/Görev/Proje Çalışma Planı doğrultusunda kendisine tanımlı görevleri tamamladı mı?</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1"/>
                  </a:ext>
                </a:extLst>
              </a:tr>
              <a:tr h="159988">
                <a:tc vMerge="1">
                  <a:txBody>
                    <a:bodyPr/>
                    <a:lstStyle/>
                    <a:p>
                      <a:endParaRPr lang="tr-TR"/>
                    </a:p>
                  </a:txBody>
                  <a:tcPr/>
                </a:tc>
                <a:tc>
                  <a:txBody>
                    <a:bodyPr/>
                    <a:lstStyle/>
                    <a:p>
                      <a:pP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2"/>
                  </a:ext>
                </a:extLst>
              </a:tr>
              <a:tr h="301594">
                <a:tc rowSpan="2">
                  <a:txBody>
                    <a:bodyPr/>
                    <a:lstStyle/>
                    <a:p>
                      <a:pPr marL="24130" algn="ct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tanıtım çalışmalarına katkı sağladı mı?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59988">
                <a:tc vMerge="1">
                  <a:txBody>
                    <a:bodyPr/>
                    <a:lstStyle/>
                    <a:p>
                      <a:endParaRPr lang="tr-TR"/>
                    </a:p>
                  </a:txBody>
                  <a:tcPr/>
                </a:tc>
                <a:tc>
                  <a:txBody>
                    <a:bodyPr/>
                    <a:lstStyle/>
                    <a:p>
                      <a:pP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301594">
                <a:tc rowSpan="2">
                  <a:txBody>
                    <a:bodyPr/>
                    <a:lstStyle/>
                    <a:p>
                      <a:pPr marL="24130" algn="ct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R="490855">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Türkçeyi do</a:t>
                      </a:r>
                      <a:r>
                        <a:rPr lang="tr-TR" sz="700">
                          <a:effectLst/>
                          <a:latin typeface="Times New Roman" panose="02020603050405020304" pitchFamily="18" charset="0"/>
                          <a:ea typeface="Calibri" panose="020F0502020204030204" pitchFamily="34" charset="0"/>
                          <a:cs typeface="Times New Roman" panose="02020603050405020304" pitchFamily="18" charset="0"/>
                        </a:rPr>
                        <a:t>ğ</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ru ve etkili kullanarak iletişim becerilerini sergiledi mi?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5"/>
                  </a:ext>
                </a:extLst>
              </a:tr>
              <a:tr h="159988">
                <a:tc vMerge="1">
                  <a:txBody>
                    <a:bodyPr/>
                    <a:lstStyle/>
                    <a:p>
                      <a:endParaRPr lang="tr-TR"/>
                    </a:p>
                  </a:txBody>
                  <a:tcPr/>
                </a:tc>
                <a:tc>
                  <a:txBody>
                    <a:bodyPr/>
                    <a:lstStyle/>
                    <a:p>
                      <a:pPr marR="490855">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6"/>
                  </a:ext>
                </a:extLst>
              </a:tr>
              <a:tr h="301594">
                <a:tc rowSpan="2">
                  <a:txBody>
                    <a:bodyPr/>
                    <a:lstStyle/>
                    <a:p>
                      <a:pPr marL="24130" algn="ct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uygulamalarında tutum ve davranışlarında okulunu en iyi şekilde temsil etti mi?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59988">
                <a:tc vMerge="1">
                  <a:txBody>
                    <a:bodyPr/>
                    <a:lstStyle/>
                    <a:p>
                      <a:endParaRPr lang="tr-TR"/>
                    </a:p>
                  </a:txBody>
                  <a:tcPr/>
                </a:tc>
                <a:tc>
                  <a:txBody>
                    <a:bodyPr/>
                    <a:lstStyle/>
                    <a:p>
                      <a:pP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59988">
                <a:tc>
                  <a:txBody>
                    <a:bodyPr/>
                    <a:lstStyle/>
                    <a:p>
                      <a:pPr marL="24130" algn="ct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sonrasında yeni öneriler geliştirebildi mi?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19"/>
                  </a:ext>
                </a:extLst>
              </a:tr>
              <a:tr h="211637">
                <a:tc>
                  <a:txBody>
                    <a:bodyPr/>
                    <a:lstStyle/>
                    <a:p>
                      <a:pPr marL="24130" algn="ct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15000"/>
                        </a:lnSpc>
                        <a:spcAft>
                          <a:spcPts val="0"/>
                        </a:spcAft>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20"/>
                  </a:ext>
                </a:extLst>
              </a:tr>
              <a:tr h="301594">
                <a:tc>
                  <a:txBody>
                    <a:bodyPr/>
                    <a:lstStyle/>
                    <a:p>
                      <a:pPr marL="24130" algn="ct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Ek 4 Etkinlik/Görev/Proje Sonuçlandırma Formunu tam ve eksiksiz doldurdu mu?</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443198">
                <a:tc gridSpan="2">
                  <a:txBody>
                    <a:bodyPr/>
                    <a:lstStyle/>
                    <a:p>
                      <a:pPr algn="ctr">
                        <a:lnSpc>
                          <a:spcPct val="115000"/>
                        </a:lnSpc>
                        <a:spcAft>
                          <a:spcPts val="0"/>
                        </a:spcAft>
                      </a:pPr>
                      <a:r>
                        <a:rPr lang="tr-TR" sz="700" dirty="0">
                          <a:effectLst/>
                          <a:latin typeface="Times New Roman" panose="02020603050405020304" pitchFamily="18" charset="0"/>
                          <a:ea typeface="Times New Roman" panose="02020603050405020304" pitchFamily="18" charset="0"/>
                          <a:cs typeface="Times New Roman" panose="02020603050405020304" pitchFamily="18" charset="0"/>
                        </a:rPr>
                        <a:t>Danışman</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700" dirty="0">
                          <a:effectLst/>
                          <a:latin typeface="Times New Roman" panose="02020603050405020304" pitchFamily="18" charset="0"/>
                          <a:ea typeface="Times New Roman" panose="02020603050405020304" pitchFamily="18" charset="0"/>
                          <a:cs typeface="Times New Roman" panose="02020603050405020304" pitchFamily="18" charset="0"/>
                        </a:rPr>
                        <a:t>İmza</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700" dirty="0">
                          <a:effectLst/>
                          <a:latin typeface="Times New Roman" panose="02020603050405020304" pitchFamily="18" charset="0"/>
                          <a:ea typeface="Times New Roman" panose="02020603050405020304" pitchFamily="18" charset="0"/>
                          <a:cs typeface="Times New Roman" panose="02020603050405020304" pitchFamily="18" charset="0"/>
                        </a:rPr>
                        <a:t>Tarih</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40048" marR="15204" marT="159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22"/>
                  </a:ext>
                </a:extLst>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3345455646"/>
              </p:ext>
            </p:extLst>
          </p:nvPr>
        </p:nvGraphicFramePr>
        <p:xfrm>
          <a:off x="6317673" y="1508873"/>
          <a:ext cx="4607253" cy="5168251"/>
        </p:xfrm>
        <a:graphic>
          <a:graphicData uri="http://schemas.openxmlformats.org/drawingml/2006/table">
            <a:tbl>
              <a:tblPr firstRow="1" firstCol="1" bandRow="1"/>
              <a:tblGrid>
                <a:gridCol w="4487902">
                  <a:extLst>
                    <a:ext uri="{9D8B030D-6E8A-4147-A177-3AD203B41FA5}">
                      <a16:colId xmlns:a16="http://schemas.microsoft.com/office/drawing/2014/main" val="20000"/>
                    </a:ext>
                  </a:extLst>
                </a:gridCol>
                <a:gridCol w="119351">
                  <a:extLst>
                    <a:ext uri="{9D8B030D-6E8A-4147-A177-3AD203B41FA5}">
                      <a16:colId xmlns:a16="http://schemas.microsoft.com/office/drawing/2014/main" val="20001"/>
                    </a:ext>
                  </a:extLst>
                </a:gridCol>
              </a:tblGrid>
              <a:tr h="171379">
                <a:tc>
                  <a:txBody>
                    <a:bodyPr/>
                    <a:lstStyle/>
                    <a:p>
                      <a:pPr algn="just">
                        <a:lnSpc>
                          <a:spcPct val="115000"/>
                        </a:lnSpc>
                        <a:spcAft>
                          <a:spcPts val="0"/>
                        </a:spcAft>
                      </a:pP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Öğrencinin Adı Soyadı:</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tr-TR"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1379">
                <a:tc>
                  <a:txBody>
                    <a:bodyPr/>
                    <a:lstStyle/>
                    <a:p>
                      <a:pPr algn="just">
                        <a:lnSpc>
                          <a:spcPct val="115000"/>
                        </a:lnSpc>
                        <a:spcAft>
                          <a:spcPts val="0"/>
                        </a:spcAft>
                      </a:pP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 Adı: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Aft>
                          <a:spcPts val="0"/>
                        </a:spcAft>
                      </a:pPr>
                      <a:r>
                        <a:rPr lang="tr-TR"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171379">
                <a:tc>
                  <a:txBody>
                    <a:bodyPr/>
                    <a:lstStyle/>
                    <a:p>
                      <a:pPr algn="just">
                        <a:lnSpc>
                          <a:spcPct val="115000"/>
                        </a:lnSpc>
                        <a:spcAft>
                          <a:spcPts val="0"/>
                        </a:spcAft>
                      </a:pP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 Danı</a:t>
                      </a:r>
                      <a:r>
                        <a:rPr lang="tr-TR" sz="900" b="1">
                          <a:effectLst/>
                          <a:latin typeface="Times New Roman" panose="02020603050405020304" pitchFamily="18" charset="0"/>
                          <a:ea typeface="Calibri" panose="020F0502020204030204" pitchFamily="34" charset="0"/>
                          <a:cs typeface="Times New Roman" panose="02020603050405020304" pitchFamily="18" charset="0"/>
                        </a:rPr>
                        <a:t>ş</a:t>
                      </a: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manı: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tr-TR"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1379">
                <a:tc>
                  <a:txBody>
                    <a:bodyPr/>
                    <a:lstStyle/>
                    <a:p>
                      <a:pPr algn="just">
                        <a:lnSpc>
                          <a:spcPct val="115000"/>
                        </a:lnSpc>
                        <a:spcAft>
                          <a:spcPts val="0"/>
                        </a:spcAft>
                      </a:pP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 Okul Koordinatörü: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Aft>
                          <a:spcPts val="800"/>
                        </a:spcAft>
                      </a:pPr>
                      <a:r>
                        <a:rPr lang="tr-TR"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171379">
                <a:tc>
                  <a:txBody>
                    <a:bodyPr/>
                    <a:lstStyle/>
                    <a:p>
                      <a:pPr algn="just">
                        <a:lnSpc>
                          <a:spcPct val="115000"/>
                        </a:lnSpc>
                        <a:spcAft>
                          <a:spcPts val="0"/>
                        </a:spcAft>
                      </a:pP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Hedef Kurum/Kurulu</a:t>
                      </a:r>
                      <a:r>
                        <a:rPr lang="tr-TR" sz="900">
                          <a:effectLst/>
                          <a:latin typeface="Times New Roman" panose="02020603050405020304" pitchFamily="18" charset="0"/>
                          <a:ea typeface="Calibri" panose="020F0502020204030204" pitchFamily="34" charset="0"/>
                          <a:cs typeface="Times New Roman" panose="02020603050405020304" pitchFamily="18" charset="0"/>
                        </a:rPr>
                        <a:t>ş</a:t>
                      </a: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/Kitle:</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tr-TR"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1379">
                <a:tc>
                  <a:txBody>
                    <a:bodyPr/>
                    <a:lstStyle/>
                    <a:p>
                      <a:pPr algn="just">
                        <a:lnSpc>
                          <a:spcPct val="115000"/>
                        </a:lnSpc>
                        <a:spcAft>
                          <a:spcPts val="0"/>
                        </a:spcAft>
                      </a:pP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 Amacı: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Aft>
                          <a:spcPts val="800"/>
                        </a:spcAft>
                      </a:pPr>
                      <a:r>
                        <a:rPr lang="tr-TR"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
                  </a:ext>
                </a:extLst>
              </a:tr>
              <a:tr h="382455">
                <a:tc>
                  <a:txBody>
                    <a:bodyPr/>
                    <a:lstStyle/>
                    <a:p>
                      <a:pPr algn="just">
                        <a:lnSpc>
                          <a:spcPct val="115000"/>
                        </a:lnSpc>
                        <a:spcAft>
                          <a:spcPts val="575"/>
                        </a:spcAft>
                      </a:pP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 Konusu: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tr-TR"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41270" marT="27665"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24585">
                <a:tc gridSpan="2">
                  <a:txBody>
                    <a:bodyPr/>
                    <a:lstStyle/>
                    <a:p>
                      <a:pPr algn="l">
                        <a:lnSpc>
                          <a:spcPct val="115000"/>
                        </a:lnSpc>
                        <a:spcAft>
                          <a:spcPts val="10"/>
                        </a:spcAft>
                      </a:pP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A</a:t>
                      </a:r>
                      <a:r>
                        <a:rPr lang="tr-TR" sz="900">
                          <a:effectLst/>
                          <a:latin typeface="Times New Roman" panose="02020603050405020304" pitchFamily="18" charset="0"/>
                          <a:ea typeface="Calibri" panose="020F0502020204030204" pitchFamily="34" charset="0"/>
                          <a:cs typeface="Times New Roman" panose="02020603050405020304" pitchFamily="18" charset="0"/>
                        </a:rPr>
                        <a:t>ş</a:t>
                      </a: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a</a:t>
                      </a:r>
                      <a:r>
                        <a:rPr lang="tr-TR" sz="900">
                          <a:effectLst/>
                          <a:latin typeface="Times New Roman" panose="02020603050405020304" pitchFamily="18" charset="0"/>
                          <a:ea typeface="Calibri" panose="020F0502020204030204" pitchFamily="34" charset="0"/>
                          <a:cs typeface="Times New Roman" panose="02020603050405020304" pitchFamily="18" charset="0"/>
                        </a:rPr>
                        <a:t>ğ</a:t>
                      </a: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ıdaki soruları gerçekle</a:t>
                      </a:r>
                      <a:r>
                        <a:rPr lang="tr-TR" sz="900">
                          <a:effectLst/>
                          <a:latin typeface="Times New Roman" panose="02020603050405020304" pitchFamily="18" charset="0"/>
                          <a:ea typeface="Calibri" panose="020F0502020204030204" pitchFamily="34" charset="0"/>
                          <a:cs typeface="Times New Roman" panose="02020603050405020304" pitchFamily="18" charset="0"/>
                        </a:rPr>
                        <a:t>ş</a:t>
                      </a: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tirdi</a:t>
                      </a:r>
                      <a:r>
                        <a:rPr lang="tr-TR" sz="900">
                          <a:effectLst/>
                          <a:latin typeface="Times New Roman" panose="02020603050405020304" pitchFamily="18" charset="0"/>
                          <a:ea typeface="Calibri" panose="020F0502020204030204" pitchFamily="34" charset="0"/>
                          <a:cs typeface="Times New Roman" panose="02020603050405020304" pitchFamily="18" charset="0"/>
                        </a:rPr>
                        <a:t>ğ</a:t>
                      </a: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iniz etkinlik/görev/projeleri göz önünde bulundurarak cevaplayınız.</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52155" marT="2675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extLst>
                  <a:ext uri="{0D108BD9-81ED-4DB2-BD59-A6C34878D82A}">
                    <a16:rowId xmlns:a16="http://schemas.microsoft.com/office/drawing/2014/main" val="10007"/>
                  </a:ext>
                </a:extLst>
              </a:tr>
              <a:tr h="374759">
                <a:tc gridSpan="2">
                  <a:txBody>
                    <a:bodyPr/>
                    <a:lstStyle/>
                    <a:p>
                      <a:pPr algn="just">
                        <a:lnSpc>
                          <a:spcPct val="115000"/>
                        </a:lnSpc>
                        <a:spcAft>
                          <a:spcPts val="480"/>
                        </a:spcAft>
                      </a:pP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Ne tür zorluklar ve problemlerle kar</a:t>
                      </a:r>
                      <a:r>
                        <a:rPr lang="tr-TR" sz="900">
                          <a:effectLst/>
                          <a:latin typeface="Times New Roman" panose="02020603050405020304" pitchFamily="18" charset="0"/>
                          <a:ea typeface="Calibri" panose="020F0502020204030204" pitchFamily="34" charset="0"/>
                          <a:cs typeface="Times New Roman" panose="02020603050405020304" pitchFamily="18" charset="0"/>
                        </a:rPr>
                        <a:t>ş</a:t>
                      </a: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ıla</a:t>
                      </a:r>
                      <a:r>
                        <a:rPr lang="tr-TR" sz="900">
                          <a:effectLst/>
                          <a:latin typeface="Times New Roman" panose="02020603050405020304" pitchFamily="18" charset="0"/>
                          <a:ea typeface="Calibri" panose="020F0502020204030204" pitchFamily="34" charset="0"/>
                          <a:cs typeface="Times New Roman" panose="02020603050405020304" pitchFamily="18" charset="0"/>
                        </a:rPr>
                        <a:t>ş</a:t>
                      </a: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tınız? Bunlara karşı ürettiğiniz çözümler nelerdi?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52155" marT="2675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8"/>
                  </a:ext>
                </a:extLst>
              </a:tr>
              <a:tr h="412467">
                <a:tc gridSpan="2">
                  <a:txBody>
                    <a:bodyPr/>
                    <a:lstStyle/>
                    <a:p>
                      <a:pPr algn="just">
                        <a:lnSpc>
                          <a:spcPct val="115000"/>
                        </a:lnSpc>
                        <a:spcAft>
                          <a:spcPts val="480"/>
                        </a:spcAft>
                      </a:pP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Bu ……………………. neler ö</a:t>
                      </a:r>
                      <a:r>
                        <a:rPr lang="tr-TR" sz="900">
                          <a:effectLst/>
                          <a:latin typeface="Times New Roman" panose="02020603050405020304" pitchFamily="18" charset="0"/>
                          <a:ea typeface="Calibri" panose="020F0502020204030204" pitchFamily="34" charset="0"/>
                          <a:cs typeface="Times New Roman" panose="02020603050405020304" pitchFamily="18" charset="0"/>
                        </a:rPr>
                        <a:t>ğ</a:t>
                      </a: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rendiniz? Size neler kattı?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marR="5939155" algn="just">
                        <a:lnSpc>
                          <a:spcPct val="115000"/>
                        </a:lnSpc>
                        <a:spcAft>
                          <a:spcPts val="0"/>
                        </a:spcAft>
                      </a:pP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83901" marT="276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extLst>
                  <a:ext uri="{0D108BD9-81ED-4DB2-BD59-A6C34878D82A}">
                    <a16:rowId xmlns:a16="http://schemas.microsoft.com/office/drawing/2014/main" val="10009"/>
                  </a:ext>
                </a:extLst>
              </a:tr>
              <a:tr h="702746">
                <a:tc gridSpan="2">
                  <a:txBody>
                    <a:bodyPr/>
                    <a:lstStyle/>
                    <a:p>
                      <a:pPr algn="just">
                        <a:lnSpc>
                          <a:spcPct val="115000"/>
                        </a:lnSpc>
                        <a:spcAft>
                          <a:spcPts val="480"/>
                        </a:spcAft>
                      </a:pP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Bu ………………. yardım aldınız mı? Aldı</a:t>
                      </a:r>
                      <a:r>
                        <a:rPr lang="tr-TR" sz="900">
                          <a:effectLst/>
                          <a:latin typeface="Times New Roman" panose="02020603050405020304" pitchFamily="18" charset="0"/>
                          <a:ea typeface="Calibri" panose="020F0502020204030204" pitchFamily="34" charset="0"/>
                          <a:cs typeface="Times New Roman" panose="02020603050405020304" pitchFamily="18" charset="0"/>
                        </a:rPr>
                        <a:t>ğ</a:t>
                      </a: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ınız yardımı belirtiniz.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marR="5939155" algn="just">
                        <a:lnSpc>
                          <a:spcPct val="115000"/>
                        </a:lnSpc>
                        <a:spcAft>
                          <a:spcPts val="0"/>
                        </a:spcAft>
                      </a:pPr>
                      <a:r>
                        <a:rPr lang="tr-TR" sz="9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8980" marR="83901" marT="276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10"/>
                  </a:ext>
                </a:extLst>
              </a:tr>
              <a:tr h="822049">
                <a:tc gridSpan="2">
                  <a:txBody>
                    <a:bodyPr/>
                    <a:lstStyle/>
                    <a:p>
                      <a:pPr algn="just">
                        <a:lnSpc>
                          <a:spcPct val="115000"/>
                        </a:lnSpc>
                        <a:spcAft>
                          <a:spcPts val="480"/>
                        </a:spcAft>
                      </a:pP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Sosyal sorumluluk programı kapsamında yürütülen faaliyetler ile gerçekle</a:t>
                      </a:r>
                      <a:r>
                        <a:rPr lang="tr-TR" sz="900" dirty="0">
                          <a:effectLst/>
                          <a:latin typeface="Times New Roman" panose="02020603050405020304" pitchFamily="18" charset="0"/>
                          <a:ea typeface="Calibri" panose="020F0502020204030204" pitchFamily="34" charset="0"/>
                          <a:cs typeface="Times New Roman" panose="02020603050405020304" pitchFamily="18" charset="0"/>
                        </a:rPr>
                        <a:t>ş</a:t>
                      </a: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tirmek istedi</a:t>
                      </a:r>
                      <a:r>
                        <a:rPr lang="tr-TR" sz="900" dirty="0">
                          <a:effectLst/>
                          <a:latin typeface="Times New Roman" panose="02020603050405020304" pitchFamily="18" charset="0"/>
                          <a:ea typeface="Calibri" panose="020F0502020204030204" pitchFamily="34" charset="0"/>
                          <a:cs typeface="Times New Roman" panose="02020603050405020304" pitchFamily="18" charset="0"/>
                        </a:rPr>
                        <a:t>ğ</a:t>
                      </a: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iniz amaçlara ula</a:t>
                      </a:r>
                      <a:r>
                        <a:rPr lang="tr-TR" sz="900" dirty="0">
                          <a:effectLst/>
                          <a:latin typeface="Times New Roman" panose="02020603050405020304" pitchFamily="18" charset="0"/>
                          <a:ea typeface="Calibri" panose="020F0502020204030204" pitchFamily="34" charset="0"/>
                          <a:cs typeface="Times New Roman" panose="02020603050405020304" pitchFamily="18" charset="0"/>
                        </a:rPr>
                        <a:t>ş</a:t>
                      </a: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abildiniz mi? Açıklayınız.</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480"/>
                        </a:spcAft>
                      </a:pP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980" marR="83901" marT="276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extLst>
                  <a:ext uri="{0D108BD9-81ED-4DB2-BD59-A6C34878D82A}">
                    <a16:rowId xmlns:a16="http://schemas.microsoft.com/office/drawing/2014/main" val="10011"/>
                  </a:ext>
                </a:extLst>
              </a:tr>
              <a:tr h="1019155">
                <a:tc gridSpan="2">
                  <a:txBody>
                    <a:bodyPr/>
                    <a:lstStyle/>
                    <a:p>
                      <a:pPr algn="just">
                        <a:lnSpc>
                          <a:spcPct val="115000"/>
                        </a:lnSpc>
                        <a:spcAft>
                          <a:spcPts val="495"/>
                        </a:spcAft>
                      </a:pP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Kazandı</a:t>
                      </a:r>
                      <a:r>
                        <a:rPr lang="tr-TR" sz="900" dirty="0">
                          <a:effectLst/>
                          <a:latin typeface="Times New Roman" panose="02020603050405020304" pitchFamily="18" charset="0"/>
                          <a:ea typeface="Calibri" panose="020F0502020204030204" pitchFamily="34" charset="0"/>
                          <a:cs typeface="Times New Roman" panose="02020603050405020304" pitchFamily="18" charset="0"/>
                        </a:rPr>
                        <a:t>ğ</a:t>
                      </a: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ınız tecrübeleri hayatınıza yansıtmak istiyor musunuz? Bu tecrübeler öz değerlendirme yapmanızı sağladı mı? Açıklayınız.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495"/>
                        </a:spcAft>
                      </a:pPr>
                      <a:r>
                        <a:rPr lang="tr-TR" sz="9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980" marR="83901" marT="2766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12"/>
                  </a:ext>
                </a:extLst>
              </a:tr>
            </a:tbl>
          </a:graphicData>
        </a:graphic>
      </p:graphicFrame>
      <p:sp>
        <p:nvSpPr>
          <p:cNvPr id="9" name="Metin kutusu 8"/>
          <p:cNvSpPr txBox="1"/>
          <p:nvPr/>
        </p:nvSpPr>
        <p:spPr>
          <a:xfrm>
            <a:off x="10490310" y="1262652"/>
            <a:ext cx="476412" cy="246221"/>
          </a:xfrm>
          <a:prstGeom prst="rect">
            <a:avLst/>
          </a:prstGeom>
          <a:noFill/>
        </p:spPr>
        <p:txBody>
          <a:bodyPr wrap="none" rtlCol="0">
            <a:spAutoFit/>
          </a:bodyPr>
          <a:lstStyle/>
          <a:p>
            <a:r>
              <a:rPr lang="tr-TR" sz="1000" b="1" dirty="0" smtClean="0">
                <a:latin typeface="Times New Roman" panose="02020603050405020304" pitchFamily="18" charset="0"/>
                <a:cs typeface="Times New Roman" panose="02020603050405020304" pitchFamily="18" charset="0"/>
              </a:rPr>
              <a:t>EK-4</a:t>
            </a:r>
            <a:endParaRPr lang="tr-TR" sz="1000" b="1" dirty="0">
              <a:latin typeface="Times New Roman" panose="02020603050405020304" pitchFamily="18" charset="0"/>
              <a:cs typeface="Times New Roman" panose="02020603050405020304" pitchFamily="18" charset="0"/>
            </a:endParaRPr>
          </a:p>
        </p:txBody>
      </p:sp>
      <p:sp>
        <p:nvSpPr>
          <p:cNvPr id="8" name="Dikdörtgen 7"/>
          <p:cNvSpPr/>
          <p:nvPr/>
        </p:nvSpPr>
        <p:spPr>
          <a:xfrm>
            <a:off x="6419993" y="1083125"/>
            <a:ext cx="4668213" cy="400110"/>
          </a:xfrm>
          <a:prstGeom prst="rect">
            <a:avLst/>
          </a:prstGeom>
        </p:spPr>
        <p:txBody>
          <a:bodyPr wrap="square">
            <a:spAutoFit/>
          </a:bodyPr>
          <a:lstStyle/>
          <a:p>
            <a:r>
              <a:rPr lang="tr-TR" sz="1000" b="1" dirty="0">
                <a:latin typeface="Times New Roman" panose="02020603050405020304" pitchFamily="18" charset="0"/>
                <a:ea typeface="Calibri" panose="020F0502020204030204" pitchFamily="34" charset="0"/>
              </a:rPr>
              <a:t>SOSYAL SORUMLULUK PROGRAMI ETKİNLİK/GÖREV/PROJE </a:t>
            </a:r>
            <a:endParaRPr lang="tr-TR" sz="1000" b="1" dirty="0" smtClean="0">
              <a:latin typeface="Times New Roman" panose="02020603050405020304" pitchFamily="18" charset="0"/>
              <a:ea typeface="Calibri" panose="020F0502020204030204" pitchFamily="34" charset="0"/>
            </a:endParaRPr>
          </a:p>
          <a:p>
            <a:r>
              <a:rPr lang="tr-TR" sz="1000" b="1" dirty="0" smtClean="0">
                <a:latin typeface="Times New Roman" panose="02020603050405020304" pitchFamily="18" charset="0"/>
                <a:ea typeface="Calibri" panose="020F0502020204030204" pitchFamily="34" charset="0"/>
              </a:rPr>
              <a:t>SONUÇLANDIRMA </a:t>
            </a:r>
            <a:r>
              <a:rPr lang="tr-TR" sz="1000" b="1" dirty="0">
                <a:latin typeface="Times New Roman" panose="02020603050405020304" pitchFamily="18" charset="0"/>
                <a:ea typeface="Calibri" panose="020F0502020204030204" pitchFamily="34" charset="0"/>
              </a:rPr>
              <a:t>FORMU </a:t>
            </a:r>
            <a:endParaRPr lang="tr-TR" sz="1000" b="1" dirty="0"/>
          </a:p>
        </p:txBody>
      </p:sp>
    </p:spTree>
    <p:extLst>
      <p:ext uri="{BB962C8B-B14F-4D97-AF65-F5344CB8AC3E}">
        <p14:creationId xmlns:p14="http://schemas.microsoft.com/office/powerpoint/2010/main" val="20251933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599"/>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graphicFrame>
        <p:nvGraphicFramePr>
          <p:cNvPr id="4" name="Tablo 3"/>
          <p:cNvGraphicFramePr>
            <a:graphicFrameLocks noGrp="1"/>
          </p:cNvGraphicFramePr>
          <p:nvPr>
            <p:extLst>
              <p:ext uri="{D42A27DB-BD31-4B8C-83A1-F6EECF244321}">
                <p14:modId xmlns:p14="http://schemas.microsoft.com/office/powerpoint/2010/main" val="1072038038"/>
              </p:ext>
            </p:extLst>
          </p:nvPr>
        </p:nvGraphicFramePr>
        <p:xfrm>
          <a:off x="646043" y="1531584"/>
          <a:ext cx="5142119" cy="4767636"/>
        </p:xfrm>
        <a:graphic>
          <a:graphicData uri="http://schemas.openxmlformats.org/drawingml/2006/table">
            <a:tbl>
              <a:tblPr firstRow="1" firstCol="1" bandRow="1"/>
              <a:tblGrid>
                <a:gridCol w="1117994">
                  <a:extLst>
                    <a:ext uri="{9D8B030D-6E8A-4147-A177-3AD203B41FA5}">
                      <a16:colId xmlns:a16="http://schemas.microsoft.com/office/drawing/2014/main" val="20000"/>
                    </a:ext>
                  </a:extLst>
                </a:gridCol>
                <a:gridCol w="1420335">
                  <a:extLst>
                    <a:ext uri="{9D8B030D-6E8A-4147-A177-3AD203B41FA5}">
                      <a16:colId xmlns:a16="http://schemas.microsoft.com/office/drawing/2014/main" val="20001"/>
                    </a:ext>
                  </a:extLst>
                </a:gridCol>
                <a:gridCol w="1239497">
                  <a:extLst>
                    <a:ext uri="{9D8B030D-6E8A-4147-A177-3AD203B41FA5}">
                      <a16:colId xmlns:a16="http://schemas.microsoft.com/office/drawing/2014/main" val="20002"/>
                    </a:ext>
                  </a:extLst>
                </a:gridCol>
                <a:gridCol w="1364293">
                  <a:extLst>
                    <a:ext uri="{9D8B030D-6E8A-4147-A177-3AD203B41FA5}">
                      <a16:colId xmlns:a16="http://schemas.microsoft.com/office/drawing/2014/main" val="20003"/>
                    </a:ext>
                  </a:extLst>
                </a:gridCol>
              </a:tblGrid>
              <a:tr h="593095">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SOSYAL SORUMLULUK PROGRAMI ÇALIŞMA ALANLARI</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ETKİNLİK</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GÖREV</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PROJE</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10000"/>
                  </a:ext>
                </a:extLst>
              </a:tr>
              <a:tr h="1065123">
                <a:tc>
                  <a:txBody>
                    <a:bodyPr/>
                    <a:lstStyle/>
                    <a:p>
                      <a:pPr algn="ctr">
                        <a:lnSpc>
                          <a:spcPct val="107000"/>
                        </a:lnSpc>
                        <a:spcAft>
                          <a:spcPts val="0"/>
                        </a:spcAft>
                      </a:pPr>
                      <a:r>
                        <a:rPr lang="tr-TR" sz="700" b="1">
                          <a:effectLst/>
                          <a:latin typeface="Times New Roman" panose="02020603050405020304" pitchFamily="18" charset="0"/>
                          <a:ea typeface="Calibri" panose="020F0502020204030204" pitchFamily="34" charset="0"/>
                          <a:cs typeface="Times New Roman" panose="02020603050405020304" pitchFamily="18" charset="0"/>
                        </a:rPr>
                        <a:t>Toplum Sağlığı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700" b="1">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Sağlıklı yaşam veya hıfzıssıhha konularına odaklanan bir kampanyanın hazırlanması,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İyi beslenme ve bunun toplum için önemi hakkında bir çalışmanın başlatılması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Bilinçli tüketim çalışmaları,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Sağlıklı yaşam ve spor kültürü, eğitim ve uygulama çalışmaları,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Toplumun yaşlı üyelerine yardım etmeyi amaçlayan bir projenin oluşturulması,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Güvenli gıda kullanımı ile ilgili riskler ve önerilerin yer aldığı basılı ve dijital içeriklerin hazırlanması,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09418">
                <a:tc>
                  <a:txBody>
                    <a:bodyPr/>
                    <a:lstStyle/>
                    <a:p>
                      <a:pPr algn="ctr">
                        <a:lnSpc>
                          <a:spcPct val="107000"/>
                        </a:lnSpc>
                        <a:spcAft>
                          <a:spcPts val="0"/>
                        </a:spcAft>
                      </a:pPr>
                      <a:r>
                        <a:rPr lang="tr-TR" sz="700" b="1">
                          <a:effectLst/>
                          <a:latin typeface="Times New Roman" panose="02020603050405020304" pitchFamily="18" charset="0"/>
                          <a:ea typeface="Calibri" panose="020F0502020204030204" pitchFamily="34" charset="0"/>
                          <a:cs typeface="Times New Roman" panose="02020603050405020304" pitchFamily="18" charset="0"/>
                        </a:rPr>
                        <a:t>Toplumsal Sorunlar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İnsanların öncelikli sorunlarının neler olduğu hakkındaki düşüncelerini öğrenmek için okul içinde/dışında bir araştırma veya anket yapılması, sonuçlarının yayımlanması ve sunulması,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Yaşlılarla ilgili çalışmalar (ziyaretler, okuma-sohbet-müzik-küçük tiyatro çalışmaları…),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Toplumsal duyarlılık ve dikkat çekme çalışmaları ( çocuk işçiliği, trafik kültürü, yardımseverlik…),</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Hastane ziyaretleri  (Eğitim desteği-kitap okuma-sosyal destek çalışmaları)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Şehirde/bölgede iz bırakan kişilerin geçmişlerinin araştırılması, toplum liderleriyle/kanaat önderleriyle röportajların yapılması ve bunlarla ilgili makalelerin/ metinlerin/ okuma parçalarının yazılması,</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marL="21590">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Sözlü tarih grupları, mahalle, ilçe veya ildeki 80 yaş ve üzeri yaşlıları evinde ziyaret, röportaj usulüyle yörenin kültür,  eğitim, gelenek, cenaze, düğün, mahalle kültürü, oyun, dostluk, mizah vb. tarihine ilişkin verilerin toplanması ve kitaplaştırılması,</a:t>
                      </a:r>
                      <a:endParaRPr lang="tr-TR" sz="600" dirty="0">
                        <a:effectLst/>
                        <a:latin typeface="Calibri" panose="020F0502020204030204" pitchFamily="34" charset="0"/>
                        <a:cs typeface="Times New Roman" panose="02020603050405020304" pitchFamily="18" charset="0"/>
                      </a:endParaRPr>
                    </a:p>
                    <a:p>
                      <a:pPr marL="21590">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dirty="0">
                        <a:effectLst/>
                        <a:latin typeface="Calibri" panose="020F0502020204030204" pitchFamily="34" charset="0"/>
                        <a:cs typeface="Times New Roman" panose="02020603050405020304" pitchFamily="18" charset="0"/>
                      </a:endParaRPr>
                    </a:p>
                    <a:p>
                      <a:pPr>
                        <a:lnSpc>
                          <a:spcPct val="107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Engelsiz yaşam için okul içi ve okul dışı ortamların düzenlenmesi ve bilgilendirme çalışmaları,</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2177704731"/>
              </p:ext>
            </p:extLst>
          </p:nvPr>
        </p:nvGraphicFramePr>
        <p:xfrm>
          <a:off x="6372805" y="2078090"/>
          <a:ext cx="5142119" cy="4221130"/>
        </p:xfrm>
        <a:graphic>
          <a:graphicData uri="http://schemas.openxmlformats.org/drawingml/2006/table">
            <a:tbl>
              <a:tblPr firstRow="1" firstCol="1" bandRow="1"/>
              <a:tblGrid>
                <a:gridCol w="1125274">
                  <a:extLst>
                    <a:ext uri="{9D8B030D-6E8A-4147-A177-3AD203B41FA5}">
                      <a16:colId xmlns:a16="http://schemas.microsoft.com/office/drawing/2014/main" val="20000"/>
                    </a:ext>
                  </a:extLst>
                </a:gridCol>
                <a:gridCol w="1413055">
                  <a:extLst>
                    <a:ext uri="{9D8B030D-6E8A-4147-A177-3AD203B41FA5}">
                      <a16:colId xmlns:a16="http://schemas.microsoft.com/office/drawing/2014/main" val="20001"/>
                    </a:ext>
                  </a:extLst>
                </a:gridCol>
                <a:gridCol w="1239497">
                  <a:extLst>
                    <a:ext uri="{9D8B030D-6E8A-4147-A177-3AD203B41FA5}">
                      <a16:colId xmlns:a16="http://schemas.microsoft.com/office/drawing/2014/main" val="20002"/>
                    </a:ext>
                  </a:extLst>
                </a:gridCol>
                <a:gridCol w="1364293">
                  <a:extLst>
                    <a:ext uri="{9D8B030D-6E8A-4147-A177-3AD203B41FA5}">
                      <a16:colId xmlns:a16="http://schemas.microsoft.com/office/drawing/2014/main" val="20003"/>
                    </a:ext>
                  </a:extLst>
                </a:gridCol>
              </a:tblGrid>
              <a:tr h="4221130">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Doğa ve Çevre, Yeşil Dönüşüm, Sıfır Atık</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0540" marR="405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Çevre çalışmaları (Atık Pil-Atık Yağ -elektrikli/elektronik eşyaların geri dönüşümü-çöplerin ayrıştırılarak toplanması) bilgilendirme ve kampanya düzenleme,</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Orman, park veya bahçelere fidan dikmek için kampanyaların başlatılması,</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Okuldaki ve mahalledeki içme suyunun ve toprak analizlerinin yapılarak toplumun bilgilendirilmesi,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Doğal bitki örtüsüne sahip boş arazilerde düzenleme, iyileştirme ve ağaçlandırma çalışmalarının yapılması,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İldeki endemik bitkileri tespit, bilgi ve fotoğraf etkinliği,</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Orman ve dağ yürüyüşü, ormanların temizliği, temiz su kaynaklarını koruma grubu etkinliği,</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Yağmur suyunu depolama, Nisan yağmurlarını küçük şişelere doldurup hediye etme grupları oluşturma,</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0540" marR="4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Okulun veya diğer ortak alanların içindeki ve dışındaki çöpleri azaltma çalışmalarının yapılması,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Okulda ve mahallede geri dönüşüm çalışmalarının yapılması,</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0540" marR="4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Elde edilecek ürünlerin ihtiyaç sahiplerine dağıtılması amacıyla bahçelerin oluşturulması,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Geri dönüşüm ekiplerinin kurularak şehirlerin merkezi yerlerine okul logolu kutuların konulması ve kategorize edilmiş malzemelerin yeniden değerlendirilmesi,</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0540" marR="40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445816081"/>
              </p:ext>
            </p:extLst>
          </p:nvPr>
        </p:nvGraphicFramePr>
        <p:xfrm>
          <a:off x="6372805" y="1531584"/>
          <a:ext cx="5142119" cy="546506"/>
        </p:xfrm>
        <a:graphic>
          <a:graphicData uri="http://schemas.openxmlformats.org/drawingml/2006/table">
            <a:tbl>
              <a:tblPr firstRow="1" firstCol="1" bandRow="1"/>
              <a:tblGrid>
                <a:gridCol w="1117994">
                  <a:extLst>
                    <a:ext uri="{9D8B030D-6E8A-4147-A177-3AD203B41FA5}">
                      <a16:colId xmlns:a16="http://schemas.microsoft.com/office/drawing/2014/main" val="20000"/>
                    </a:ext>
                  </a:extLst>
                </a:gridCol>
                <a:gridCol w="1420335">
                  <a:extLst>
                    <a:ext uri="{9D8B030D-6E8A-4147-A177-3AD203B41FA5}">
                      <a16:colId xmlns:a16="http://schemas.microsoft.com/office/drawing/2014/main" val="20001"/>
                    </a:ext>
                  </a:extLst>
                </a:gridCol>
                <a:gridCol w="1239497">
                  <a:extLst>
                    <a:ext uri="{9D8B030D-6E8A-4147-A177-3AD203B41FA5}">
                      <a16:colId xmlns:a16="http://schemas.microsoft.com/office/drawing/2014/main" val="20002"/>
                    </a:ext>
                  </a:extLst>
                </a:gridCol>
                <a:gridCol w="1364293">
                  <a:extLst>
                    <a:ext uri="{9D8B030D-6E8A-4147-A177-3AD203B41FA5}">
                      <a16:colId xmlns:a16="http://schemas.microsoft.com/office/drawing/2014/main" val="20003"/>
                    </a:ext>
                  </a:extLst>
                </a:gridCol>
              </a:tblGrid>
              <a:tr h="546506">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SOSYAL SORUMLULUK PROGRAMI ÇALIŞMA ALANLARI</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ETKİNLİK</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GÖREV</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PROJE</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10000"/>
                  </a:ext>
                </a:extLst>
              </a:tr>
            </a:tbl>
          </a:graphicData>
        </a:graphic>
      </p:graphicFrame>
      <p:sp>
        <p:nvSpPr>
          <p:cNvPr id="8" name="Dikdörtgen 7"/>
          <p:cNvSpPr/>
          <p:nvPr/>
        </p:nvSpPr>
        <p:spPr>
          <a:xfrm>
            <a:off x="514267" y="1177642"/>
            <a:ext cx="4873450" cy="246221"/>
          </a:xfrm>
          <a:prstGeom prst="rect">
            <a:avLst/>
          </a:prstGeom>
        </p:spPr>
        <p:txBody>
          <a:bodyPr wrap="none">
            <a:spAutoFit/>
          </a:bodyPr>
          <a:lstStyle/>
          <a:p>
            <a:r>
              <a:rPr lang="tr-TR" sz="1000" b="1" dirty="0">
                <a:latin typeface="Times New Roman" panose="02020603050405020304" pitchFamily="18" charset="0"/>
                <a:ea typeface="Calibri" panose="020F0502020204030204" pitchFamily="34" charset="0"/>
              </a:rPr>
              <a:t>SOSYAL SORUMLULUK PROGRAMI ETKİNLİK/GÖREV/PROJE ÖRNEKLERİ</a:t>
            </a:r>
            <a:endParaRPr lang="tr-TR" sz="1000" dirty="0"/>
          </a:p>
        </p:txBody>
      </p:sp>
      <p:sp>
        <p:nvSpPr>
          <p:cNvPr id="9" name="Dikdörtgen 8"/>
          <p:cNvSpPr/>
          <p:nvPr/>
        </p:nvSpPr>
        <p:spPr>
          <a:xfrm>
            <a:off x="5273277" y="1285363"/>
            <a:ext cx="514885" cy="276999"/>
          </a:xfrm>
          <a:prstGeom prst="rect">
            <a:avLst/>
          </a:prstGeom>
        </p:spPr>
        <p:txBody>
          <a:bodyPr wrap="none">
            <a:spAutoFit/>
          </a:bodyPr>
          <a:lstStyle/>
          <a:p>
            <a:r>
              <a:rPr lang="tr-TR" sz="1200" b="1" dirty="0">
                <a:latin typeface="Times New Roman" panose="02020603050405020304" pitchFamily="18" charset="0"/>
                <a:ea typeface="Calibri" panose="020F0502020204030204" pitchFamily="34" charset="0"/>
                <a:cs typeface="Times New Roman" panose="02020603050405020304" pitchFamily="18" charset="0"/>
              </a:rPr>
              <a:t> </a:t>
            </a:r>
            <a:r>
              <a:rPr lang="tr-TR" sz="1000" b="1" dirty="0">
                <a:latin typeface="Times New Roman" panose="02020603050405020304" pitchFamily="18" charset="0"/>
                <a:ea typeface="Calibri" panose="020F0502020204030204" pitchFamily="34" charset="0"/>
                <a:cs typeface="Times New Roman" panose="02020603050405020304" pitchFamily="18" charset="0"/>
              </a:rPr>
              <a:t>EK-5</a:t>
            </a:r>
            <a:endParaRPr lang="tr-TR" sz="1000" dirty="0"/>
          </a:p>
        </p:txBody>
      </p:sp>
    </p:spTree>
    <p:extLst>
      <p:ext uri="{BB962C8B-B14F-4D97-AF65-F5344CB8AC3E}">
        <p14:creationId xmlns:p14="http://schemas.microsoft.com/office/powerpoint/2010/main" val="3268504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599"/>
            <a:ext cx="12191999" cy="6871599"/>
          </a:xfrm>
          <a:prstGeom prst="rect">
            <a:avLst/>
          </a:prstGeom>
          <a:ln>
            <a:solidFill>
              <a:schemeClr val="tx1"/>
            </a:solidFill>
          </a:ln>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8" name="Dikdörtgen 7"/>
          <p:cNvSpPr/>
          <p:nvPr/>
        </p:nvSpPr>
        <p:spPr>
          <a:xfrm>
            <a:off x="429208" y="1717673"/>
            <a:ext cx="11081544" cy="469359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630555" algn="just">
              <a:lnSpc>
                <a:spcPct val="115000"/>
              </a:lnSpc>
              <a:tabLst>
                <a:tab pos="990600" algn="l"/>
              </a:tabLst>
            </a:pP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MADDE </a:t>
            </a:r>
            <a:r>
              <a:rPr lang="tr-TR" sz="2000" b="1" dirty="0">
                <a:latin typeface="Times New Roman" panose="02020603050405020304" pitchFamily="18" charset="0"/>
                <a:ea typeface="Calibri" panose="020F0502020204030204" pitchFamily="34" charset="0"/>
                <a:cs typeface="Times New Roman" panose="02020603050405020304" pitchFamily="18" charset="0"/>
              </a:rPr>
              <a:t>4- </a:t>
            </a:r>
            <a:r>
              <a:rPr lang="tr-TR" sz="2000" dirty="0">
                <a:latin typeface="Times New Roman" panose="02020603050405020304" pitchFamily="18" charset="0"/>
                <a:ea typeface="Calibri" panose="020F0502020204030204" pitchFamily="34" charset="0"/>
                <a:cs typeface="Times New Roman" panose="02020603050405020304" pitchFamily="18" charset="0"/>
              </a:rPr>
              <a:t>(1) Bu Yönergede yer alan, </a:t>
            </a:r>
          </a:p>
          <a:p>
            <a:pPr marL="457200" lvl="0" algn="just">
              <a:lnSpc>
                <a:spcPct val="115000"/>
              </a:lnSpc>
              <a:tabLst>
                <a:tab pos="990600" algn="l"/>
              </a:tabLst>
            </a:pP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	a) Danışman</a:t>
            </a:r>
            <a:r>
              <a:rPr lang="tr-TR" sz="2000" b="1" dirty="0">
                <a:latin typeface="Times New Roman" panose="02020603050405020304" pitchFamily="18" charset="0"/>
                <a:ea typeface="Calibri" panose="020F0502020204030204" pitchFamily="34" charset="0"/>
                <a:cs typeface="Times New Roman" panose="02020603050405020304" pitchFamily="18" charset="0"/>
              </a:rPr>
              <a:t>: </a:t>
            </a:r>
            <a:r>
              <a:rPr lang="tr-TR" sz="2000" dirty="0">
                <a:latin typeface="Times New Roman" panose="02020603050405020304" pitchFamily="18" charset="0"/>
                <a:ea typeface="Calibri" panose="020F0502020204030204" pitchFamily="34" charset="0"/>
                <a:cs typeface="Times New Roman" panose="02020603050405020304" pitchFamily="18" charset="0"/>
              </a:rPr>
              <a:t>Sosyal sorumluluk programı kapsamında gerçekleştirilecek etkinlik, görev veya projelerde çalışmanın başlangıç ve bitişi arasındaki sürede öğrencilere rehberlik ve danışmanlık yapmak üzere eğitim kurumu müdürlüğünce görevlendirilen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öğretmenleri,</a:t>
            </a:r>
          </a:p>
          <a:p>
            <a:pPr marL="457200" lvl="0" algn="just">
              <a:lnSpc>
                <a:spcPct val="115000"/>
              </a:lnSpc>
              <a:tabLst>
                <a:tab pos="99060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	</a:t>
            </a: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b) Eğitim </a:t>
            </a:r>
            <a:r>
              <a:rPr lang="tr-TR" sz="2000" b="1" dirty="0">
                <a:latin typeface="Times New Roman" panose="02020603050405020304" pitchFamily="18" charset="0"/>
                <a:ea typeface="Calibri" panose="020F0502020204030204" pitchFamily="34" charset="0"/>
                <a:cs typeface="Times New Roman" panose="02020603050405020304" pitchFamily="18" charset="0"/>
              </a:rPr>
              <a:t>kurumu: </a:t>
            </a:r>
            <a:r>
              <a:rPr lang="tr-TR" sz="2000" dirty="0">
                <a:latin typeface="Times New Roman" panose="02020603050405020304" pitchFamily="18" charset="0"/>
                <a:ea typeface="Calibri" panose="020F0502020204030204" pitchFamily="34" charset="0"/>
                <a:cs typeface="Times New Roman" panose="02020603050405020304" pitchFamily="18" charset="0"/>
              </a:rPr>
              <a:t>Bu Yönerge kapsamındaki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okul/kurumları,</a:t>
            </a:r>
          </a:p>
          <a:p>
            <a:pPr marL="457200" lvl="0" algn="just">
              <a:lnSpc>
                <a:spcPct val="115000"/>
              </a:lnSpc>
              <a:tabLst>
                <a:tab pos="99060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	</a:t>
            </a: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c) Etkinlik/görev/proje </a:t>
            </a:r>
            <a:r>
              <a:rPr lang="tr-TR" sz="2000" b="1" dirty="0">
                <a:latin typeface="Times New Roman" panose="02020603050405020304" pitchFamily="18" charset="0"/>
                <a:ea typeface="Calibri" panose="020F0502020204030204" pitchFamily="34" charset="0"/>
                <a:cs typeface="Times New Roman" panose="02020603050405020304" pitchFamily="18" charset="0"/>
              </a:rPr>
              <a:t>ekibi: </a:t>
            </a:r>
            <a:r>
              <a:rPr lang="tr-TR" sz="2000" dirty="0">
                <a:latin typeface="Times New Roman" panose="02020603050405020304" pitchFamily="18" charset="0"/>
                <a:ea typeface="Calibri" panose="020F0502020204030204" pitchFamily="34" charset="0"/>
                <a:cs typeface="Times New Roman" panose="02020603050405020304" pitchFamily="18" charset="0"/>
              </a:rPr>
              <a:t>En az bir danışman ile sosyal sorumluluk programı kapsamında yürütülen aynı etkinlik/görev veya projede yer alan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öğrencileri,</a:t>
            </a:r>
          </a:p>
          <a:p>
            <a:pPr marL="457200" lvl="0" algn="just">
              <a:lnSpc>
                <a:spcPct val="115000"/>
              </a:lnSpc>
              <a:tabLst>
                <a:tab pos="99060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	</a:t>
            </a: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ç) Öğrenci </a:t>
            </a:r>
            <a:r>
              <a:rPr lang="tr-TR" sz="2000" b="1" dirty="0">
                <a:latin typeface="Times New Roman" panose="02020603050405020304" pitchFamily="18" charset="0"/>
                <a:ea typeface="Calibri" panose="020F0502020204030204" pitchFamily="34" charset="0"/>
                <a:cs typeface="Times New Roman" panose="02020603050405020304" pitchFamily="18" charset="0"/>
              </a:rPr>
              <a:t>Gelişim Dosyası: </a:t>
            </a:r>
            <a:r>
              <a:rPr lang="tr-TR" sz="2000" dirty="0">
                <a:latin typeface="Times New Roman" panose="02020603050405020304" pitchFamily="18" charset="0"/>
                <a:ea typeface="Calibri" panose="020F0502020204030204" pitchFamily="34" charset="0"/>
                <a:cs typeface="Times New Roman" panose="02020603050405020304" pitchFamily="18" charset="0"/>
              </a:rPr>
              <a:t>Öğrencilerin ilgi, yetenek ve becerilerinin gelişim süreçlerinin izlenmesi, değerlendirilmesi ve yönlendirilmesi amacıyla okul içi ve okul dışındaki çalışmalar ile eğitim içerikli diğer faaliyetlere ilişkin belgelerin elektronik ortamda tutulduğu dosyayı</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p>
          <a:p>
            <a:pPr marL="457200" algn="just">
              <a:lnSpc>
                <a:spcPct val="115000"/>
              </a:lnSpc>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	</a:t>
            </a:r>
            <a:r>
              <a:rPr lang="tr-TR" sz="2000" b="1" dirty="0">
                <a:latin typeface="Times New Roman" panose="02020603050405020304" pitchFamily="18" charset="0"/>
                <a:ea typeface="Calibri" panose="020F0502020204030204" pitchFamily="34" charset="0"/>
                <a:cs typeface="Times New Roman" panose="02020603050405020304" pitchFamily="18" charset="0"/>
              </a:rPr>
              <a:t>d) Hayat Boyu Öğrenme/Sertifikasyon: </a:t>
            </a:r>
            <a:r>
              <a:rPr lang="tr-TR" sz="2000" dirty="0">
                <a:latin typeface="Times New Roman" panose="02020603050405020304" pitchFamily="18" charset="0"/>
                <a:ea typeface="Calibri" panose="020F0502020204030204" pitchFamily="34" charset="0"/>
                <a:cs typeface="Times New Roman" panose="02020603050405020304" pitchFamily="18" charset="0"/>
              </a:rPr>
              <a:t>Öğrencilerin, Hayat Boyu Öğrenme Genel Müdürlüğü tarafından sunulan uzaktan veya yüz yüze kursları,</a:t>
            </a:r>
          </a:p>
          <a:p>
            <a:pPr marL="457200" lvl="0" algn="just">
              <a:lnSpc>
                <a:spcPct val="115000"/>
              </a:lnSpc>
              <a:tabLst>
                <a:tab pos="990600" algn="l"/>
              </a:tabLst>
            </a:pP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1" name="Dikdörtgen 10"/>
          <p:cNvSpPr/>
          <p:nvPr/>
        </p:nvSpPr>
        <p:spPr>
          <a:xfrm>
            <a:off x="5320484" y="1221838"/>
            <a:ext cx="1298992" cy="369332"/>
          </a:xfrm>
          <a:prstGeom prst="rect">
            <a:avLst/>
          </a:prstGeom>
          <a:solidFill>
            <a:schemeClr val="bg1">
              <a:lumMod val="75000"/>
            </a:schemeClr>
          </a:solidFill>
        </p:spPr>
        <p:txBody>
          <a:bodyPr wrap="square">
            <a:spAutoFit/>
          </a:bodyPr>
          <a:lstStyle/>
          <a:p>
            <a:pPr algn="ctr"/>
            <a:r>
              <a:rPr lang="tr-TR" b="1" dirty="0">
                <a:solidFill>
                  <a:srgbClr val="C00000"/>
                </a:solidFill>
                <a:latin typeface="Times New Roman" panose="02020603050405020304" pitchFamily="18" charset="0"/>
                <a:ea typeface="Calibri" panose="020F0502020204030204" pitchFamily="34" charset="0"/>
              </a:rPr>
              <a:t>Tanımlar</a:t>
            </a:r>
          </a:p>
        </p:txBody>
      </p:sp>
    </p:spTree>
    <p:extLst>
      <p:ext uri="{BB962C8B-B14F-4D97-AF65-F5344CB8AC3E}">
        <p14:creationId xmlns:p14="http://schemas.microsoft.com/office/powerpoint/2010/main" val="30264034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599"/>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graphicFrame>
        <p:nvGraphicFramePr>
          <p:cNvPr id="6" name="Tablo 5"/>
          <p:cNvGraphicFramePr>
            <a:graphicFrameLocks noGrp="1"/>
          </p:cNvGraphicFramePr>
          <p:nvPr>
            <p:extLst>
              <p:ext uri="{D42A27DB-BD31-4B8C-83A1-F6EECF244321}">
                <p14:modId xmlns:p14="http://schemas.microsoft.com/office/powerpoint/2010/main" val="2145940974"/>
              </p:ext>
            </p:extLst>
          </p:nvPr>
        </p:nvGraphicFramePr>
        <p:xfrm>
          <a:off x="6364493" y="1475624"/>
          <a:ext cx="5142119" cy="546506"/>
        </p:xfrm>
        <a:graphic>
          <a:graphicData uri="http://schemas.openxmlformats.org/drawingml/2006/table">
            <a:tbl>
              <a:tblPr firstRow="1" firstCol="1" bandRow="1"/>
              <a:tblGrid>
                <a:gridCol w="1117994">
                  <a:extLst>
                    <a:ext uri="{9D8B030D-6E8A-4147-A177-3AD203B41FA5}">
                      <a16:colId xmlns:a16="http://schemas.microsoft.com/office/drawing/2014/main" val="20000"/>
                    </a:ext>
                  </a:extLst>
                </a:gridCol>
                <a:gridCol w="1420335">
                  <a:extLst>
                    <a:ext uri="{9D8B030D-6E8A-4147-A177-3AD203B41FA5}">
                      <a16:colId xmlns:a16="http://schemas.microsoft.com/office/drawing/2014/main" val="20001"/>
                    </a:ext>
                  </a:extLst>
                </a:gridCol>
                <a:gridCol w="1239497">
                  <a:extLst>
                    <a:ext uri="{9D8B030D-6E8A-4147-A177-3AD203B41FA5}">
                      <a16:colId xmlns:a16="http://schemas.microsoft.com/office/drawing/2014/main" val="20002"/>
                    </a:ext>
                  </a:extLst>
                </a:gridCol>
                <a:gridCol w="1364293">
                  <a:extLst>
                    <a:ext uri="{9D8B030D-6E8A-4147-A177-3AD203B41FA5}">
                      <a16:colId xmlns:a16="http://schemas.microsoft.com/office/drawing/2014/main" val="20003"/>
                    </a:ext>
                  </a:extLst>
                </a:gridCol>
              </a:tblGrid>
              <a:tr h="546506">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SOSYAL SORUMLULUK PROGRAMI ÇALIŞMA ALANLARI</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ETKİNLİK</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GÖREV</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PROJE</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10000"/>
                  </a:ext>
                </a:extLst>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3701885801"/>
              </p:ext>
            </p:extLst>
          </p:nvPr>
        </p:nvGraphicFramePr>
        <p:xfrm>
          <a:off x="789424" y="1481939"/>
          <a:ext cx="5142119" cy="546506"/>
        </p:xfrm>
        <a:graphic>
          <a:graphicData uri="http://schemas.openxmlformats.org/drawingml/2006/table">
            <a:tbl>
              <a:tblPr firstRow="1" firstCol="1" bandRow="1"/>
              <a:tblGrid>
                <a:gridCol w="1117994">
                  <a:extLst>
                    <a:ext uri="{9D8B030D-6E8A-4147-A177-3AD203B41FA5}">
                      <a16:colId xmlns:a16="http://schemas.microsoft.com/office/drawing/2014/main" val="20000"/>
                    </a:ext>
                  </a:extLst>
                </a:gridCol>
                <a:gridCol w="1420335">
                  <a:extLst>
                    <a:ext uri="{9D8B030D-6E8A-4147-A177-3AD203B41FA5}">
                      <a16:colId xmlns:a16="http://schemas.microsoft.com/office/drawing/2014/main" val="20001"/>
                    </a:ext>
                  </a:extLst>
                </a:gridCol>
                <a:gridCol w="1239497">
                  <a:extLst>
                    <a:ext uri="{9D8B030D-6E8A-4147-A177-3AD203B41FA5}">
                      <a16:colId xmlns:a16="http://schemas.microsoft.com/office/drawing/2014/main" val="20002"/>
                    </a:ext>
                  </a:extLst>
                </a:gridCol>
                <a:gridCol w="1364293">
                  <a:extLst>
                    <a:ext uri="{9D8B030D-6E8A-4147-A177-3AD203B41FA5}">
                      <a16:colId xmlns:a16="http://schemas.microsoft.com/office/drawing/2014/main" val="20003"/>
                    </a:ext>
                  </a:extLst>
                </a:gridCol>
              </a:tblGrid>
              <a:tr h="546506">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SOSYAL SORUMLULUK PROGRAMI ÇALIŞMA ALANLARI</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ETKİNLİK</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GÖREV</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PROJE</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10000"/>
                  </a:ext>
                </a:extLst>
              </a:tr>
            </a:tbl>
          </a:graphicData>
        </a:graphic>
      </p:graphicFrame>
      <p:graphicFrame>
        <p:nvGraphicFramePr>
          <p:cNvPr id="2" name="Tablo 1"/>
          <p:cNvGraphicFramePr>
            <a:graphicFrameLocks noGrp="1"/>
          </p:cNvGraphicFramePr>
          <p:nvPr>
            <p:extLst>
              <p:ext uri="{D42A27DB-BD31-4B8C-83A1-F6EECF244321}">
                <p14:modId xmlns:p14="http://schemas.microsoft.com/office/powerpoint/2010/main" val="2075177165"/>
              </p:ext>
            </p:extLst>
          </p:nvPr>
        </p:nvGraphicFramePr>
        <p:xfrm>
          <a:off x="789424" y="2022130"/>
          <a:ext cx="5142118" cy="4639056"/>
        </p:xfrm>
        <a:graphic>
          <a:graphicData uri="http://schemas.openxmlformats.org/drawingml/2006/table">
            <a:tbl>
              <a:tblPr firstRow="1" firstCol="1" bandRow="1"/>
              <a:tblGrid>
                <a:gridCol w="1117995">
                  <a:extLst>
                    <a:ext uri="{9D8B030D-6E8A-4147-A177-3AD203B41FA5}">
                      <a16:colId xmlns:a16="http://schemas.microsoft.com/office/drawing/2014/main" val="20000"/>
                    </a:ext>
                  </a:extLst>
                </a:gridCol>
                <a:gridCol w="1420334">
                  <a:extLst>
                    <a:ext uri="{9D8B030D-6E8A-4147-A177-3AD203B41FA5}">
                      <a16:colId xmlns:a16="http://schemas.microsoft.com/office/drawing/2014/main" val="20001"/>
                    </a:ext>
                  </a:extLst>
                </a:gridCol>
                <a:gridCol w="1239496">
                  <a:extLst>
                    <a:ext uri="{9D8B030D-6E8A-4147-A177-3AD203B41FA5}">
                      <a16:colId xmlns:a16="http://schemas.microsoft.com/office/drawing/2014/main" val="20002"/>
                    </a:ext>
                  </a:extLst>
                </a:gridCol>
                <a:gridCol w="1364293">
                  <a:extLst>
                    <a:ext uri="{9D8B030D-6E8A-4147-A177-3AD203B41FA5}">
                      <a16:colId xmlns:a16="http://schemas.microsoft.com/office/drawing/2014/main" val="20003"/>
                    </a:ext>
                  </a:extLst>
                </a:gridCol>
              </a:tblGrid>
              <a:tr h="2060911">
                <a:tc>
                  <a:txBody>
                    <a:bodyPr/>
                    <a:lstStyle/>
                    <a:p>
                      <a:pPr algn="ctr">
                        <a:lnSpc>
                          <a:spcPct val="107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Güvenlik</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5553" marR="55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Bir güvenlik sorunuyla ilgili bir kamu hizmeti duyurusunun hazırlanması,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5553" marR="5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5553" marR="5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Suç/ bağımlılık/ şiddet karşıtı bir internet sitesi/ okul gazetesi/ bülten/ tiyatro oyunun hazırlanması,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Küçük çocuklara ebeveynleri yokken evde nasıl güvende kalacaklarını öğreten bir mobil uygulama hazırlanması ve bunun imkânları kısıtlı okullarda tanıtılması,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5553" marR="5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90427">
                <a:tc>
                  <a:txBody>
                    <a:bodyPr/>
                    <a:lstStyle/>
                    <a:p>
                      <a:pPr algn="ctr">
                        <a:lnSpc>
                          <a:spcPct val="107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Sanat</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5553" marR="55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 Öğrenciler ile birlikte bir sanat etkinliğine ev sahipliğinin yapılması,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Yazar, şair, devlet adamı, mezarlarını tespit, ziyaret ve mezar bakımı,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Büyük bilim ve sanat insanlarının eserlerini araştırarak gerçekleştirilebilecek vasiyetlerini yerine getirme faaliyeti,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5553" marR="5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Sanatsal çalışmalarda geri dönüşüm ürünlerinin kullanılması,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3-10 yaş arasındaki çocuklar/öğrenciler için çocuk şiirleri, masallar, şarkılar ve hikâyelerden oluşan seslendirme setlerinin oluşturulması,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5553" marR="5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000" dirty="0">
                          <a:effectLst/>
                          <a:latin typeface="Times New Roman" panose="02020603050405020304" pitchFamily="18" charset="0"/>
                          <a:ea typeface="Calibri" panose="020F0502020204030204" pitchFamily="34" charset="0"/>
                          <a:cs typeface="Times New Roman" panose="02020603050405020304" pitchFamily="18" charset="0"/>
                        </a:rPr>
                        <a:t>İnsan hakları gibi bir kavram etrafında öğrenciler tarafından oluşturulan eserleri sergilemek için bir müzayedenin düzenlenmesi,</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1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000" dirty="0">
                          <a:effectLst/>
                          <a:latin typeface="Times New Roman" panose="02020603050405020304" pitchFamily="18" charset="0"/>
                          <a:ea typeface="Calibri" panose="020F0502020204030204" pitchFamily="34" charset="0"/>
                          <a:cs typeface="Times New Roman" panose="02020603050405020304" pitchFamily="18" charset="0"/>
                        </a:rPr>
                        <a:t>Okul çevresinde/ mahallede yaşayanların katılımıyla sanatsal faaliyetlere yer verilen “sanat haftası” düzenlenmesi,</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553" marR="55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779946301"/>
              </p:ext>
            </p:extLst>
          </p:nvPr>
        </p:nvGraphicFramePr>
        <p:xfrm>
          <a:off x="6360749" y="2022130"/>
          <a:ext cx="5145862" cy="4639055"/>
        </p:xfrm>
        <a:graphic>
          <a:graphicData uri="http://schemas.openxmlformats.org/drawingml/2006/table">
            <a:tbl>
              <a:tblPr firstRow="1" firstCol="1" bandRow="1"/>
              <a:tblGrid>
                <a:gridCol w="1118809">
                  <a:extLst>
                    <a:ext uri="{9D8B030D-6E8A-4147-A177-3AD203B41FA5}">
                      <a16:colId xmlns:a16="http://schemas.microsoft.com/office/drawing/2014/main" val="20000"/>
                    </a:ext>
                  </a:extLst>
                </a:gridCol>
                <a:gridCol w="1421368">
                  <a:extLst>
                    <a:ext uri="{9D8B030D-6E8A-4147-A177-3AD203B41FA5}">
                      <a16:colId xmlns:a16="http://schemas.microsoft.com/office/drawing/2014/main" val="20001"/>
                    </a:ext>
                  </a:extLst>
                </a:gridCol>
                <a:gridCol w="1240398">
                  <a:extLst>
                    <a:ext uri="{9D8B030D-6E8A-4147-A177-3AD203B41FA5}">
                      <a16:colId xmlns:a16="http://schemas.microsoft.com/office/drawing/2014/main" val="20002"/>
                    </a:ext>
                  </a:extLst>
                </a:gridCol>
                <a:gridCol w="1365287">
                  <a:extLst>
                    <a:ext uri="{9D8B030D-6E8A-4147-A177-3AD203B41FA5}">
                      <a16:colId xmlns:a16="http://schemas.microsoft.com/office/drawing/2014/main" val="20003"/>
                    </a:ext>
                  </a:extLst>
                </a:gridCol>
              </a:tblGrid>
              <a:tr h="2882923">
                <a:tc>
                  <a:txBody>
                    <a:bodyPr/>
                    <a:lstStyle/>
                    <a:p>
                      <a:pPr algn="ctr">
                        <a:lnSpc>
                          <a:spcPct val="107000"/>
                        </a:lnSpc>
                        <a:spcAft>
                          <a:spcPts val="0"/>
                        </a:spcAft>
                      </a:pPr>
                      <a:r>
                        <a:rPr lang="tr-TR" sz="600" b="1" dirty="0">
                          <a:effectLst/>
                          <a:latin typeface="Times New Roman" panose="02020603050405020304" pitchFamily="18" charset="0"/>
                          <a:ea typeface="Calibri" panose="020F0502020204030204" pitchFamily="34" charset="0"/>
                          <a:cs typeface="Times New Roman" panose="02020603050405020304" pitchFamily="18" charset="0"/>
                        </a:rPr>
                        <a:t>Sosyal Yardımlaşma ve Dayanışma </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3030" marR="330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Mahalleye/şehre yeni taşınanlar için yönlendirici ve bilgilendirici el rehberlerinin/haritaların hazırlanması ve faydalı kaynakların vurgulanması,</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Hoşgörü ve farklılıkları anlamayı teşvik eden posterlerin veya kolajların yapılması ve yayınlanması, </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Şiddet veya zorbalık karşıtı bir kampanyanın başlatılması, </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Yaşlı ve engellilerin kullandıkları bastonların zemine temas eden lastik aparatlarını hediye etme etkinliği,</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3030" marR="33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Görme engelliler için okuma-seslendirme çalışmaları,</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Dezavantajlı gruplar için okuma-yazma ve eğitim desteği çalışmaları,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Kimsesiz, yaşlı ve engelli kişilerin evlerindeki basit tamirat işlerini yapma,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030" marR="33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Kardeş okul projesi kapsamında ihtiyaç sahibi öğrenciler için kitap-kırtasiye-oyuncak-giysi-ayakkabı sağlama ve gönderme çalışmaları,</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İhtiyacı olan bir okul ya da kurum için eğitim materyali geliştirme,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Hasat mevsimi projesi: Yörenin özelliğine göre üretimi yapılan tarımsal ürünlerin hasat mevsiminde gönüllü yardım ekiplerinin oluşturularak çiftçilerimize yardım edilmesi,</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İl sağlık müdürlükleriyle iş birliği içerisinde köy ve mahallelerdeki uygun görülen aile sağlığı merkezlerine ilaç, bebek maması ve bezi gibi sağlık malzemelerinin teminine yönelik kampanya çalışması,</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030" marR="33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56132">
                <a:tc>
                  <a:txBody>
                    <a:bodyPr/>
                    <a:lstStyle/>
                    <a:p>
                      <a:pPr algn="ctr">
                        <a:lnSpc>
                          <a:spcPct val="107000"/>
                        </a:lnSpc>
                        <a:spcAft>
                          <a:spcPts val="0"/>
                        </a:spcAft>
                      </a:pPr>
                      <a:r>
                        <a:rPr lang="tr-TR" sz="600" b="1">
                          <a:effectLst/>
                          <a:latin typeface="Times New Roman" panose="02020603050405020304" pitchFamily="18" charset="0"/>
                          <a:ea typeface="Calibri" panose="020F0502020204030204" pitchFamily="34" charset="0"/>
                          <a:cs typeface="Times New Roman" panose="02020603050405020304" pitchFamily="18" charset="0"/>
                        </a:rPr>
                        <a:t>Hayvanları Koruma</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030" marR="330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Kuş yuvalarının oluşturulması,</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Kuşları beslemek için otomatların hazırlanması,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Mahalle, köy veya ilçedeki kuşları araştırma,  hakkında bilgi toplama, seslerini veya uçuşlarını kayda çekme,</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Seher vakti bülbül sesi kayda alma, öğrencilerle paylaşma,</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030" marR="33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a:effectLst/>
                        <a:latin typeface="Calibri" panose="020F0502020204030204" pitchFamily="34" charset="0"/>
                        <a:ea typeface="Calibri" panose="020F0502020204030204" pitchFamily="34" charset="0"/>
                        <a:cs typeface="Times New Roman" panose="02020603050405020304" pitchFamily="18" charset="0"/>
                      </a:endParaRPr>
                    </a:p>
                  </a:txBody>
                  <a:tcPr marL="33030" marR="33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Hayvanlar için yuva ve kulübelerin inşa edilmesi, </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Vahşi yaşam koruma alanları için kulübelerin oluşturulması,</a:t>
                      </a:r>
                      <a:endParaRPr lang="tr-TR"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3030" marR="33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842265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3599"/>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graphicFrame>
        <p:nvGraphicFramePr>
          <p:cNvPr id="2" name="Tablo 1"/>
          <p:cNvGraphicFramePr>
            <a:graphicFrameLocks noGrp="1"/>
          </p:cNvGraphicFramePr>
          <p:nvPr>
            <p:extLst>
              <p:ext uri="{D42A27DB-BD31-4B8C-83A1-F6EECF244321}">
                <p14:modId xmlns:p14="http://schemas.microsoft.com/office/powerpoint/2010/main" val="2872364625"/>
              </p:ext>
            </p:extLst>
          </p:nvPr>
        </p:nvGraphicFramePr>
        <p:xfrm>
          <a:off x="789423" y="2028445"/>
          <a:ext cx="5142119" cy="4351337"/>
        </p:xfrm>
        <a:graphic>
          <a:graphicData uri="http://schemas.openxmlformats.org/drawingml/2006/table">
            <a:tbl>
              <a:tblPr firstRow="1" firstCol="1" bandRow="1"/>
              <a:tblGrid>
                <a:gridCol w="1117995">
                  <a:extLst>
                    <a:ext uri="{9D8B030D-6E8A-4147-A177-3AD203B41FA5}">
                      <a16:colId xmlns:a16="http://schemas.microsoft.com/office/drawing/2014/main" val="20000"/>
                    </a:ext>
                  </a:extLst>
                </a:gridCol>
                <a:gridCol w="1420335">
                  <a:extLst>
                    <a:ext uri="{9D8B030D-6E8A-4147-A177-3AD203B41FA5}">
                      <a16:colId xmlns:a16="http://schemas.microsoft.com/office/drawing/2014/main" val="20001"/>
                    </a:ext>
                  </a:extLst>
                </a:gridCol>
                <a:gridCol w="1239496">
                  <a:extLst>
                    <a:ext uri="{9D8B030D-6E8A-4147-A177-3AD203B41FA5}">
                      <a16:colId xmlns:a16="http://schemas.microsoft.com/office/drawing/2014/main" val="20002"/>
                    </a:ext>
                  </a:extLst>
                </a:gridCol>
                <a:gridCol w="1364293">
                  <a:extLst>
                    <a:ext uri="{9D8B030D-6E8A-4147-A177-3AD203B41FA5}">
                      <a16:colId xmlns:a16="http://schemas.microsoft.com/office/drawing/2014/main" val="20003"/>
                    </a:ext>
                  </a:extLst>
                </a:gridCol>
              </a:tblGrid>
              <a:tr h="3120247">
                <a:tc>
                  <a:txBody>
                    <a:bodyPr/>
                    <a:lstStyle/>
                    <a:p>
                      <a:pPr algn="ctr">
                        <a:lnSpc>
                          <a:spcPct val="107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Okulumuz</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539" marR="475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Öğrenmeyi teşvik etmek ve okulların toplum açısından önemini vurgulamak amacıyla okulun dışı için bir duvar resminin tasarlanması ve boyanması,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Küresel ve yerel meselelerin anlaşılmasını sağlamak için yoksulluk, çeşitlilik, eşitlik, sürdürülebilirlik gibi kavramlar hakkında öğrenciler tarafından düzenlenecek bir konferansın/toplantının/masa başı çalışmasının/ münazaranın organize edilmesi. Bu çalışmalarda ara oturumların düzenlenmesi, uzman konuşmacıların davet edilmesi,</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7539" marR="475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Kütüphanelerin önemi ve okuma kültürünün yaygınlaştırılması çalışmaları,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Okul bahçesinin yeniden düzenlenmesi, oyun ve spor alanları oluşturma,</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7539" marR="475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Köy okullarında ortam düzenleme-tamirat ve boyama çalışmaları,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Köy okullarında kütüphane-laboratuvar-müzik odası vs. oluşturma,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7539" marR="475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31090">
                <a:tc>
                  <a:txBody>
                    <a:bodyPr/>
                    <a:lstStyle/>
                    <a:p>
                      <a:pPr algn="ctr">
                        <a:lnSpc>
                          <a:spcPct val="107000"/>
                        </a:lnSpc>
                        <a:spcAft>
                          <a:spcPts val="0"/>
                        </a:spcAft>
                      </a:pPr>
                      <a:r>
                        <a:rPr lang="tr-TR" sz="800" b="1">
                          <a:effectLst/>
                          <a:latin typeface="Times New Roman" panose="02020603050405020304" pitchFamily="18" charset="0"/>
                          <a:ea typeface="Calibri" panose="020F0502020204030204" pitchFamily="34" charset="0"/>
                          <a:cs typeface="Times New Roman" panose="02020603050405020304" pitchFamily="18" charset="0"/>
                        </a:rPr>
                        <a:t>Akran Rehberliği</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7539" marR="475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Okuma yazma ve ev ödevleri konularında alt sınıflara yardımcı olunması,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Türkçemizin doğru ve etkili kullanılmasına yönelik broşürler ve el ilanlarının hazırlanması,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7539" marR="475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800">
                          <a:effectLst/>
                          <a:latin typeface="Times New Roman" panose="02020603050405020304" pitchFamily="18" charset="0"/>
                          <a:ea typeface="Calibri" panose="020F0502020204030204" pitchFamily="34" charset="0"/>
                          <a:cs typeface="Times New Roman" panose="02020603050405020304" pitchFamily="18" charset="0"/>
                        </a:rPr>
                        <a:t>Hastanelerdeki ve koruma altındaki çocuklara kitap okunması/hediye edilmesi,</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7539" marR="475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Bir çocuk kitabının/ hikâye/ masal/ okuma parçasının yazılması,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Okulda özel gereksinimli çocuklar için bir arkadaşlık sisteminin kurulması,</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539" marR="475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2797333471"/>
              </p:ext>
            </p:extLst>
          </p:nvPr>
        </p:nvGraphicFramePr>
        <p:xfrm>
          <a:off x="789424" y="1481939"/>
          <a:ext cx="5142119" cy="546506"/>
        </p:xfrm>
        <a:graphic>
          <a:graphicData uri="http://schemas.openxmlformats.org/drawingml/2006/table">
            <a:tbl>
              <a:tblPr firstRow="1" firstCol="1" bandRow="1"/>
              <a:tblGrid>
                <a:gridCol w="1117994">
                  <a:extLst>
                    <a:ext uri="{9D8B030D-6E8A-4147-A177-3AD203B41FA5}">
                      <a16:colId xmlns:a16="http://schemas.microsoft.com/office/drawing/2014/main" val="20000"/>
                    </a:ext>
                  </a:extLst>
                </a:gridCol>
                <a:gridCol w="1420335">
                  <a:extLst>
                    <a:ext uri="{9D8B030D-6E8A-4147-A177-3AD203B41FA5}">
                      <a16:colId xmlns:a16="http://schemas.microsoft.com/office/drawing/2014/main" val="20001"/>
                    </a:ext>
                  </a:extLst>
                </a:gridCol>
                <a:gridCol w="1239497">
                  <a:extLst>
                    <a:ext uri="{9D8B030D-6E8A-4147-A177-3AD203B41FA5}">
                      <a16:colId xmlns:a16="http://schemas.microsoft.com/office/drawing/2014/main" val="20002"/>
                    </a:ext>
                  </a:extLst>
                </a:gridCol>
                <a:gridCol w="1364293">
                  <a:extLst>
                    <a:ext uri="{9D8B030D-6E8A-4147-A177-3AD203B41FA5}">
                      <a16:colId xmlns:a16="http://schemas.microsoft.com/office/drawing/2014/main" val="20003"/>
                    </a:ext>
                  </a:extLst>
                </a:gridCol>
              </a:tblGrid>
              <a:tr h="546506">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SOSYAL SORUMLULUK PROGRAMI ÇALIŞMA ALANLARI</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ETKİNLİK</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GÖREV</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PROJE</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10000"/>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3882461652"/>
              </p:ext>
            </p:extLst>
          </p:nvPr>
        </p:nvGraphicFramePr>
        <p:xfrm>
          <a:off x="6446501" y="2003622"/>
          <a:ext cx="4983499" cy="4351338"/>
        </p:xfrm>
        <a:graphic>
          <a:graphicData uri="http://schemas.openxmlformats.org/drawingml/2006/table">
            <a:tbl>
              <a:tblPr firstRow="1" firstCol="1" bandRow="1"/>
              <a:tblGrid>
                <a:gridCol w="1088930">
                  <a:extLst>
                    <a:ext uri="{9D8B030D-6E8A-4147-A177-3AD203B41FA5}">
                      <a16:colId xmlns:a16="http://schemas.microsoft.com/office/drawing/2014/main" val="20000"/>
                    </a:ext>
                  </a:extLst>
                </a:gridCol>
                <a:gridCol w="1383410">
                  <a:extLst>
                    <a:ext uri="{9D8B030D-6E8A-4147-A177-3AD203B41FA5}">
                      <a16:colId xmlns:a16="http://schemas.microsoft.com/office/drawing/2014/main" val="20001"/>
                    </a:ext>
                  </a:extLst>
                </a:gridCol>
                <a:gridCol w="1207272">
                  <a:extLst>
                    <a:ext uri="{9D8B030D-6E8A-4147-A177-3AD203B41FA5}">
                      <a16:colId xmlns:a16="http://schemas.microsoft.com/office/drawing/2014/main" val="20002"/>
                    </a:ext>
                  </a:extLst>
                </a:gridCol>
                <a:gridCol w="1303887">
                  <a:extLst>
                    <a:ext uri="{9D8B030D-6E8A-4147-A177-3AD203B41FA5}">
                      <a16:colId xmlns:a16="http://schemas.microsoft.com/office/drawing/2014/main" val="20003"/>
                    </a:ext>
                  </a:extLst>
                </a:gridCol>
              </a:tblGrid>
              <a:tr h="951362">
                <a:tc>
                  <a:txBody>
                    <a:bodyPr/>
                    <a:lstStyle/>
                    <a:p>
                      <a:pPr algn="ctr">
                        <a:lnSpc>
                          <a:spcPct val="107000"/>
                        </a:lnSpc>
                        <a:spcAft>
                          <a:spcPts val="0"/>
                        </a:spcAft>
                      </a:pPr>
                      <a:r>
                        <a:rPr lang="tr-TR" sz="600" b="1" dirty="0">
                          <a:effectLst/>
                          <a:latin typeface="Times New Roman" panose="02020603050405020304" pitchFamily="18" charset="0"/>
                          <a:ea typeface="Calibri" panose="020F0502020204030204" pitchFamily="34" charset="0"/>
                          <a:cs typeface="Times New Roman" panose="02020603050405020304" pitchFamily="18" charset="0"/>
                        </a:rPr>
                        <a:t>Öğrencilerin Korunması</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042" marR="37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Sosyal medya riskleri ve doğru kullanımı hakkında bilgilendirme çalışmaları,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Bilişim araçlarının amacı dışında kullanımının ve teknoloji bağımlılığının önüne geçilmesini sağlayıcı çalışmalar,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042" marR="37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Öğrencilerin sağlığını olumsuz etkileyen ve sağlığına zarar veren, her türlü bağımlılıkla mücadele çalışmaları,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042" marR="37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Öğrencilerin; fiziksel ve ruhsal yönden korunmalarına yönelik çalışmalar,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042" marR="37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36830">
                <a:tc>
                  <a:txBody>
                    <a:bodyPr/>
                    <a:lstStyle/>
                    <a:p>
                      <a:pPr algn="ctr">
                        <a:lnSpc>
                          <a:spcPct val="107000"/>
                        </a:lnSpc>
                        <a:spcAft>
                          <a:spcPts val="0"/>
                        </a:spcAft>
                      </a:pPr>
                      <a:r>
                        <a:rPr lang="tr-TR" sz="600" b="1" dirty="0">
                          <a:effectLst/>
                          <a:latin typeface="Times New Roman" panose="02020603050405020304" pitchFamily="18" charset="0"/>
                          <a:ea typeface="Calibri" panose="020F0502020204030204" pitchFamily="34" charset="0"/>
                          <a:cs typeface="Times New Roman" panose="02020603050405020304" pitchFamily="18" charset="0"/>
                        </a:rPr>
                        <a:t>Değerler Eğitimi </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042" marR="37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Değerler eğitimi faaliyetleri,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Nezaket ekipleri kurularak nezaket ifade eden kelime ve cümleleri içeren kartların vatandaşlara hediye edilmesi etkinliği,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23 Nisan Ulusal Egemenlik ve Çocuk Bayramı’nda şehir merkezinde, mesleki ve teknik Anadolu liseleri yiyecek içecek hizmetleri bölümü öğrencilerinin hazırladığı yiyecek ve içecekleri çocuklara ikram etme etkinliği,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042" marR="37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TİTİZ ekipleri: Okullarda Tebrik, Taziye ve Ziyaret amaçlı kurulacak ekipler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(doğum, vefat, ameliyat, hastalık vb. sebeplerle yapılacak ziyaretler),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042" marR="37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“Askıda meyve projesi” kapsamında kent meydanı, parklar ve otobüs durakları gibi mekânlarda mevsim meyvelerinden oluşan paketlerin hazırlanarak çocuklara ikram edilmek üzere askılara bırakılması,</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042" marR="37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63146">
                <a:tc>
                  <a:txBody>
                    <a:bodyPr/>
                    <a:lstStyle/>
                    <a:p>
                      <a:pPr algn="ctr">
                        <a:lnSpc>
                          <a:spcPct val="107000"/>
                        </a:lnSpc>
                        <a:spcAft>
                          <a:spcPts val="0"/>
                        </a:spcAft>
                      </a:pPr>
                      <a:r>
                        <a:rPr lang="tr-TR" sz="600" b="1" dirty="0">
                          <a:effectLst/>
                          <a:latin typeface="Times New Roman" panose="02020603050405020304" pitchFamily="18" charset="0"/>
                          <a:ea typeface="Calibri" panose="020F0502020204030204" pitchFamily="34" charset="0"/>
                          <a:cs typeface="Times New Roman" panose="02020603050405020304" pitchFamily="18" charset="0"/>
                        </a:rPr>
                        <a:t>Kent Estetiği</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042" marR="37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Kent estetiği ve kent mobilyaları bakım ve güzelleştirme çalışmaları,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Oluşturulan etkinlik gruplarının sokakları güzelleştirme faaliyetleri,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042" marR="37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Belediye fen işlerinde gönüllü olarak görev alma,</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Kent merkezindeki çeşmelere tasarruflu sensörler takma, atık çeşme sularını bitki sulama amaçlı geri kazandırma,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042" marR="37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Eskimiş tanıtım tabelalarını yenileme, değiştirme projesi: </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Öğrencilerin gözüyle önemli eser, bina, ağaç, toprak, bahçe vb. önüne, bunların geleceğe bırakılan emanetler olduğu ve korunması gerektiği temalı eğlenceli tabelalar hazırlama,</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042" marR="37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8" name="Tablo 7"/>
          <p:cNvGraphicFramePr>
            <a:graphicFrameLocks noGrp="1"/>
          </p:cNvGraphicFramePr>
          <p:nvPr>
            <p:extLst>
              <p:ext uri="{D42A27DB-BD31-4B8C-83A1-F6EECF244321}">
                <p14:modId xmlns:p14="http://schemas.microsoft.com/office/powerpoint/2010/main" val="3806930385"/>
              </p:ext>
            </p:extLst>
          </p:nvPr>
        </p:nvGraphicFramePr>
        <p:xfrm>
          <a:off x="6446501" y="1457116"/>
          <a:ext cx="4991812" cy="546506"/>
        </p:xfrm>
        <a:graphic>
          <a:graphicData uri="http://schemas.openxmlformats.org/drawingml/2006/table">
            <a:tbl>
              <a:tblPr firstRow="1" firstCol="1" bandRow="1"/>
              <a:tblGrid>
                <a:gridCol w="1117994">
                  <a:extLst>
                    <a:ext uri="{9D8B030D-6E8A-4147-A177-3AD203B41FA5}">
                      <a16:colId xmlns:a16="http://schemas.microsoft.com/office/drawing/2014/main" val="20000"/>
                    </a:ext>
                  </a:extLst>
                </a:gridCol>
                <a:gridCol w="1420335">
                  <a:extLst>
                    <a:ext uri="{9D8B030D-6E8A-4147-A177-3AD203B41FA5}">
                      <a16:colId xmlns:a16="http://schemas.microsoft.com/office/drawing/2014/main" val="20001"/>
                    </a:ext>
                  </a:extLst>
                </a:gridCol>
                <a:gridCol w="1239497">
                  <a:extLst>
                    <a:ext uri="{9D8B030D-6E8A-4147-A177-3AD203B41FA5}">
                      <a16:colId xmlns:a16="http://schemas.microsoft.com/office/drawing/2014/main" val="20002"/>
                    </a:ext>
                  </a:extLst>
                </a:gridCol>
                <a:gridCol w="1213986">
                  <a:extLst>
                    <a:ext uri="{9D8B030D-6E8A-4147-A177-3AD203B41FA5}">
                      <a16:colId xmlns:a16="http://schemas.microsoft.com/office/drawing/2014/main" val="20003"/>
                    </a:ext>
                  </a:extLst>
                </a:gridCol>
              </a:tblGrid>
              <a:tr h="546506">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SOSYAL SORUMLULUK PROGRAMI ÇALIŞMA ALANLARI</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ETKİNLİK</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GÖREV</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PROJE</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8302" marR="38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646636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graphicFrame>
        <p:nvGraphicFramePr>
          <p:cNvPr id="2" name="Tablo 1"/>
          <p:cNvGraphicFramePr>
            <a:graphicFrameLocks noGrp="1"/>
          </p:cNvGraphicFramePr>
          <p:nvPr>
            <p:extLst>
              <p:ext uri="{D42A27DB-BD31-4B8C-83A1-F6EECF244321}">
                <p14:modId xmlns:p14="http://schemas.microsoft.com/office/powerpoint/2010/main" val="2988420019"/>
              </p:ext>
            </p:extLst>
          </p:nvPr>
        </p:nvGraphicFramePr>
        <p:xfrm>
          <a:off x="670390" y="1620982"/>
          <a:ext cx="4458563" cy="4882065"/>
        </p:xfrm>
        <a:graphic>
          <a:graphicData uri="http://schemas.openxmlformats.org/drawingml/2006/table">
            <a:tbl>
              <a:tblPr firstRow="1" firstCol="1" bandRow="1" bandCol="1"/>
              <a:tblGrid>
                <a:gridCol w="401952">
                  <a:extLst>
                    <a:ext uri="{9D8B030D-6E8A-4147-A177-3AD203B41FA5}">
                      <a16:colId xmlns:a16="http://schemas.microsoft.com/office/drawing/2014/main" val="20000"/>
                    </a:ext>
                  </a:extLst>
                </a:gridCol>
                <a:gridCol w="793145">
                  <a:extLst>
                    <a:ext uri="{9D8B030D-6E8A-4147-A177-3AD203B41FA5}">
                      <a16:colId xmlns:a16="http://schemas.microsoft.com/office/drawing/2014/main" val="20001"/>
                    </a:ext>
                  </a:extLst>
                </a:gridCol>
                <a:gridCol w="2195001">
                  <a:extLst>
                    <a:ext uri="{9D8B030D-6E8A-4147-A177-3AD203B41FA5}">
                      <a16:colId xmlns:a16="http://schemas.microsoft.com/office/drawing/2014/main" val="20002"/>
                    </a:ext>
                  </a:extLst>
                </a:gridCol>
                <a:gridCol w="1068465">
                  <a:extLst>
                    <a:ext uri="{9D8B030D-6E8A-4147-A177-3AD203B41FA5}">
                      <a16:colId xmlns:a16="http://schemas.microsoft.com/office/drawing/2014/main" val="20003"/>
                    </a:ext>
                  </a:extLst>
                </a:gridCol>
              </a:tblGrid>
              <a:tr h="465513">
                <a:tc>
                  <a:txBody>
                    <a:bodyPr/>
                    <a:lstStyle/>
                    <a:p>
                      <a:pPr algn="ctr">
                        <a:lnSpc>
                          <a:spcPct val="115000"/>
                        </a:lnSpc>
                        <a:spcAft>
                          <a:spcPts val="0"/>
                        </a:spcAft>
                      </a:pPr>
                      <a:r>
                        <a:rPr lang="tr-TR" sz="900" b="1">
                          <a:effectLst/>
                          <a:latin typeface="Times New Roman" panose="02020603050405020304" pitchFamily="18" charset="0"/>
                          <a:ea typeface="Calibri" panose="020F0502020204030204" pitchFamily="34" charset="0"/>
                          <a:cs typeface="Times New Roman" panose="02020603050405020304" pitchFamily="18" charset="0"/>
                        </a:rPr>
                        <a:t>SIRA NO</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900" b="1">
                          <a:effectLst/>
                          <a:latin typeface="Times New Roman" panose="02020603050405020304" pitchFamily="18" charset="0"/>
                          <a:ea typeface="Calibri" panose="020F0502020204030204" pitchFamily="34" charset="0"/>
                          <a:cs typeface="Times New Roman" panose="02020603050405020304" pitchFamily="18" charset="0"/>
                        </a:rPr>
                        <a:t>FAALİYET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900" b="1">
                          <a:effectLst/>
                          <a:latin typeface="Times New Roman" panose="02020603050405020304" pitchFamily="18" charset="0"/>
                          <a:ea typeface="Calibri" panose="020F0502020204030204" pitchFamily="34" charset="0"/>
                          <a:cs typeface="Times New Roman" panose="02020603050405020304" pitchFamily="18" charset="0"/>
                        </a:rPr>
                        <a:t>KOORDİNE, SORUMLU, KATILIMCILAR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900" b="1">
                          <a:effectLst/>
                          <a:latin typeface="Times New Roman" panose="02020603050405020304" pitchFamily="18" charset="0"/>
                          <a:ea typeface="Calibri" panose="020F0502020204030204" pitchFamily="34" charset="0"/>
                          <a:cs typeface="Times New Roman" panose="02020603050405020304" pitchFamily="18" charset="0"/>
                        </a:rPr>
                        <a:t>TOPLANTI TARİHİ</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1398644">
                <a:tc>
                  <a:txBody>
                    <a:bodyPr/>
                    <a:lstStyle/>
                    <a:p>
                      <a:pPr algn="ctr">
                        <a:lnSpc>
                          <a:spcPct val="115000"/>
                        </a:lnSpc>
                        <a:spcAft>
                          <a:spcPts val="0"/>
                        </a:spcAft>
                      </a:pPr>
                      <a:r>
                        <a:rPr lang="tr-TR" sz="900">
                          <a:effectLst/>
                          <a:latin typeface="Times New Roman" panose="02020603050405020304" pitchFamily="18" charset="0"/>
                          <a:ea typeface="Calibri" panose="020F0502020204030204" pitchFamily="34" charset="0"/>
                          <a:cs typeface="Times New Roman" panose="02020603050405020304" pitchFamily="18" charset="0"/>
                        </a:rPr>
                        <a:t>1</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900">
                          <a:effectLst/>
                          <a:latin typeface="Times New Roman" panose="02020603050405020304" pitchFamily="18" charset="0"/>
                          <a:ea typeface="Calibri" panose="020F0502020204030204" pitchFamily="34" charset="0"/>
                          <a:cs typeface="Times New Roman" panose="02020603050405020304" pitchFamily="18" charset="0"/>
                        </a:rPr>
                        <a:t>İl düzeyinde Sosyal Sorumluluk Programı çalışmaları koordinasyon toplantısı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900" i="1" u="sng">
                          <a:effectLst/>
                          <a:latin typeface="Times New Roman" panose="02020603050405020304" pitchFamily="18" charset="0"/>
                          <a:ea typeface="Calibri" panose="020F0502020204030204" pitchFamily="34" charset="0"/>
                          <a:cs typeface="Times New Roman" panose="02020603050405020304" pitchFamily="18" charset="0"/>
                        </a:rPr>
                        <a:t>Katılımcılar: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900">
                          <a:effectLst/>
                          <a:latin typeface="Times New Roman" panose="02020603050405020304" pitchFamily="18" charset="0"/>
                          <a:ea typeface="Calibri" panose="020F0502020204030204" pitchFamily="34" charset="0"/>
                          <a:cs typeface="Times New Roman" panose="02020603050405020304" pitchFamily="18" charset="0"/>
                        </a:rPr>
                        <a:t>İl koordinatörünün başkanlığında, il millî eğitim müdürlüğünce belirlenen, iki ilçe koordinatörü ile Ortaöğretim, Meslekî ve Teknik Eğitim, Din Öğretimi, Özel Eğitim ve Rehberlik Hizmetleri, Hayat Boyu Öğrenme, Özel Öğretim Genel Müdürlüğüne bağlı okul ve kurumlardan birer okul müdüründen oluşur.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panose="05050102010706020507" pitchFamily="18" charset="2"/>
                        <a:buChar char=""/>
                        <a:tabLst>
                          <a:tab pos="45720" algn="l"/>
                          <a:tab pos="160020" algn="l"/>
                          <a:tab pos="457200" algn="l"/>
                        </a:tabLst>
                      </a:pPr>
                      <a:r>
                        <a:rPr lang="tr-TR" sz="900">
                          <a:effectLst/>
                          <a:latin typeface="Times New Roman" panose="02020603050405020304" pitchFamily="18" charset="0"/>
                          <a:ea typeface="Calibri" panose="020F0502020204030204" pitchFamily="34" charset="0"/>
                          <a:cs typeface="Times New Roman" panose="02020603050405020304" pitchFamily="18" charset="0"/>
                        </a:rPr>
                        <a:t>Ağustos ayının son haftası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tabLst>
                          <a:tab pos="45720" algn="l"/>
                          <a:tab pos="160020" algn="l"/>
                          <a:tab pos="457200" algn="l"/>
                        </a:tabLst>
                      </a:pPr>
                      <a:r>
                        <a:rPr lang="tr-TR" sz="900">
                          <a:effectLst/>
                          <a:latin typeface="Times New Roman" panose="02020603050405020304" pitchFamily="18" charset="0"/>
                          <a:ea typeface="Calibri" panose="020F0502020204030204" pitchFamily="34" charset="0"/>
                          <a:cs typeface="Times New Roman" panose="02020603050405020304" pitchFamily="18" charset="0"/>
                        </a:rPr>
                        <a:t>Haziran ayının ikinci haftası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54049">
                <a:tc>
                  <a:txBody>
                    <a:bodyPr/>
                    <a:lstStyle/>
                    <a:p>
                      <a:pPr algn="ctr">
                        <a:lnSpc>
                          <a:spcPct val="115000"/>
                        </a:lnSpc>
                        <a:spcAft>
                          <a:spcPts val="0"/>
                        </a:spcAft>
                      </a:pPr>
                      <a:r>
                        <a:rPr lang="tr-TR" sz="900">
                          <a:effectLst/>
                          <a:latin typeface="Times New Roman" panose="02020603050405020304" pitchFamily="18" charset="0"/>
                          <a:ea typeface="Calibri" panose="020F0502020204030204" pitchFamily="34" charset="0"/>
                          <a:cs typeface="Times New Roman" panose="02020603050405020304" pitchFamily="18" charset="0"/>
                        </a:rPr>
                        <a:t>2</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900">
                          <a:effectLst/>
                          <a:latin typeface="Times New Roman" panose="02020603050405020304" pitchFamily="18" charset="0"/>
                          <a:ea typeface="Calibri" panose="020F0502020204030204" pitchFamily="34" charset="0"/>
                          <a:cs typeface="Times New Roman" panose="02020603050405020304" pitchFamily="18" charset="0"/>
                        </a:rPr>
                        <a:t>İlçe düzeyinde Sosyal Sorumluluk Programı koordinasyon toplantısı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900" i="1" u="sng">
                          <a:effectLst/>
                          <a:latin typeface="Times New Roman" panose="02020603050405020304" pitchFamily="18" charset="0"/>
                          <a:ea typeface="Calibri" panose="020F0502020204030204" pitchFamily="34" charset="0"/>
                          <a:cs typeface="Times New Roman" panose="02020603050405020304" pitchFamily="18" charset="0"/>
                        </a:rPr>
                        <a:t>Katılımcılar: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tabLst>
                          <a:tab pos="990600" algn="l"/>
                        </a:tabLst>
                      </a:pPr>
                      <a:r>
                        <a:rPr lang="tr-TR" sz="900">
                          <a:effectLst/>
                          <a:latin typeface="Times New Roman" panose="02020603050405020304" pitchFamily="18" charset="0"/>
                          <a:ea typeface="Calibri" panose="020F0502020204030204" pitchFamily="34" charset="0"/>
                          <a:cs typeface="Times New Roman" panose="02020603050405020304" pitchFamily="18" charset="0"/>
                        </a:rPr>
                        <a:t>İlçe koordinatörünün başkanlığında,  ilçe millî eğitim müdürlüğünce belirlenen Ortaöğretim, Meslekî ve Teknik Eğitim, Din Öğretimi, Özel Eğitim ve Rehberlik Hizmetleri, Hayat Boyu Öğrenme, Özel Öğretim Genel Müdürlüğüne bağlı okul ve kurumlardan birer okul koordinatöründen oluşur.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panose="05050102010706020507" pitchFamily="18" charset="2"/>
                        <a:buChar char=""/>
                        <a:tabLst>
                          <a:tab pos="45720" algn="l"/>
                          <a:tab pos="160020" algn="l"/>
                          <a:tab pos="457200" algn="l"/>
                        </a:tabLst>
                      </a:pPr>
                      <a:r>
                        <a:rPr lang="tr-TR" sz="900">
                          <a:effectLst/>
                          <a:latin typeface="Times New Roman" panose="02020603050405020304" pitchFamily="18" charset="0"/>
                          <a:ea typeface="Calibri" panose="020F0502020204030204" pitchFamily="34" charset="0"/>
                          <a:cs typeface="Times New Roman" panose="02020603050405020304" pitchFamily="18" charset="0"/>
                        </a:rPr>
                        <a:t>Eylül ayının birinci haftası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tabLst>
                          <a:tab pos="457200" algn="l"/>
                        </a:tabLst>
                      </a:pPr>
                      <a:r>
                        <a:rPr lang="tr-TR" sz="900">
                          <a:effectLst/>
                          <a:latin typeface="Times New Roman" panose="02020603050405020304" pitchFamily="18" charset="0"/>
                          <a:ea typeface="Calibri" panose="020F0502020204030204" pitchFamily="34" charset="0"/>
                          <a:cs typeface="Times New Roman" panose="02020603050405020304" pitchFamily="18" charset="0"/>
                        </a:rPr>
                        <a:t>Haziran ayının üçüncü haftası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87834">
                <a:tc>
                  <a:txBody>
                    <a:bodyPr/>
                    <a:lstStyle/>
                    <a:p>
                      <a:pPr algn="ctr">
                        <a:lnSpc>
                          <a:spcPct val="115000"/>
                        </a:lnSpc>
                        <a:spcAft>
                          <a:spcPts val="0"/>
                        </a:spcAft>
                      </a:pPr>
                      <a:r>
                        <a:rPr lang="tr-TR" sz="900">
                          <a:effectLst/>
                          <a:latin typeface="Times New Roman" panose="02020603050405020304" pitchFamily="18" charset="0"/>
                          <a:ea typeface="Calibri" panose="020F0502020204030204" pitchFamily="34" charset="0"/>
                          <a:cs typeface="Times New Roman" panose="02020603050405020304" pitchFamily="18" charset="0"/>
                        </a:rPr>
                        <a:t>3</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900">
                          <a:effectLst/>
                          <a:latin typeface="Times New Roman" panose="02020603050405020304" pitchFamily="18" charset="0"/>
                          <a:ea typeface="Calibri" panose="020F0502020204030204" pitchFamily="34" charset="0"/>
                          <a:cs typeface="Times New Roman" panose="02020603050405020304" pitchFamily="18" charset="0"/>
                        </a:rPr>
                        <a:t>Okul düzeyinde Sosyal Sorumluluk Programı çalışmaları koordinasyon toplantısı</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900" i="1" u="sng">
                          <a:effectLst/>
                          <a:latin typeface="Times New Roman" panose="02020603050405020304" pitchFamily="18" charset="0"/>
                          <a:ea typeface="Calibri" panose="020F0502020204030204" pitchFamily="34" charset="0"/>
                          <a:cs typeface="Times New Roman" panose="02020603050405020304" pitchFamily="18" charset="0"/>
                        </a:rPr>
                        <a:t>Katılımcılar: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900">
                          <a:effectLst/>
                          <a:latin typeface="Times New Roman" panose="02020603050405020304" pitchFamily="18" charset="0"/>
                          <a:ea typeface="Calibri" panose="020F0502020204030204" pitchFamily="34" charset="0"/>
                          <a:cs typeface="Times New Roman" panose="02020603050405020304" pitchFamily="18" charset="0"/>
                        </a:rPr>
                        <a:t>Okul müdür ve müdür yardımcıları ile öğretmenler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Symbol" panose="05050102010706020507" pitchFamily="18" charset="2"/>
                        <a:buChar char=""/>
                        <a:tabLst>
                          <a:tab pos="176530" algn="l"/>
                          <a:tab pos="457200" algn="l"/>
                        </a:tabLst>
                      </a:pPr>
                      <a:r>
                        <a:rPr lang="tr-TR" sz="900" dirty="0">
                          <a:effectLst/>
                          <a:latin typeface="Times New Roman" panose="02020603050405020304" pitchFamily="18" charset="0"/>
                          <a:ea typeface="Calibri" panose="020F0502020204030204" pitchFamily="34" charset="0"/>
                          <a:cs typeface="Times New Roman" panose="02020603050405020304" pitchFamily="18" charset="0"/>
                        </a:rPr>
                        <a:t>Eylül ayının birinci haftası</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tabLst>
                          <a:tab pos="176530" algn="l"/>
                          <a:tab pos="207645" algn="l"/>
                        </a:tabLst>
                      </a:pPr>
                      <a:r>
                        <a:rPr lang="tr-TR" sz="900" dirty="0">
                          <a:effectLst/>
                          <a:latin typeface="Times New Roman" panose="02020603050405020304" pitchFamily="18" charset="0"/>
                          <a:ea typeface="Calibri" panose="020F0502020204030204" pitchFamily="34" charset="0"/>
                          <a:cs typeface="Times New Roman" panose="02020603050405020304" pitchFamily="18" charset="0"/>
                        </a:rPr>
                        <a:t>Okul müdürünün gerekli gördüğü durumlarda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0676" marR="506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 name="Rectangle 1"/>
          <p:cNvSpPr>
            <a:spLocks noChangeArrowheads="1"/>
          </p:cNvSpPr>
          <p:nvPr/>
        </p:nvSpPr>
        <p:spPr bwMode="auto">
          <a:xfrm>
            <a:off x="429208" y="1237227"/>
            <a:ext cx="477757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76213" algn="l"/>
                <a:tab pos="207963" algn="l"/>
              </a:tabLst>
              <a:defRPr>
                <a:solidFill>
                  <a:schemeClr val="tx1"/>
                </a:solidFill>
                <a:latin typeface="Arial" panose="020B0604020202020204" pitchFamily="34" charset="0"/>
              </a:defRPr>
            </a:lvl1pPr>
            <a:lvl2pPr eaLnBrk="0" fontAlgn="base" hangingPunct="0">
              <a:spcBef>
                <a:spcPct val="0"/>
              </a:spcBef>
              <a:spcAft>
                <a:spcPct val="0"/>
              </a:spcAft>
              <a:tabLst>
                <a:tab pos="176213" algn="l"/>
                <a:tab pos="207963" algn="l"/>
              </a:tabLst>
              <a:defRPr>
                <a:solidFill>
                  <a:schemeClr val="tx1"/>
                </a:solidFill>
                <a:latin typeface="Arial" panose="020B0604020202020204" pitchFamily="34" charset="0"/>
              </a:defRPr>
            </a:lvl2pPr>
            <a:lvl3pPr eaLnBrk="0" fontAlgn="base" hangingPunct="0">
              <a:spcBef>
                <a:spcPct val="0"/>
              </a:spcBef>
              <a:spcAft>
                <a:spcPct val="0"/>
              </a:spcAft>
              <a:tabLst>
                <a:tab pos="176213" algn="l"/>
                <a:tab pos="207963" algn="l"/>
              </a:tabLst>
              <a:defRPr>
                <a:solidFill>
                  <a:schemeClr val="tx1"/>
                </a:solidFill>
                <a:latin typeface="Arial" panose="020B0604020202020204" pitchFamily="34" charset="0"/>
              </a:defRPr>
            </a:lvl3pPr>
            <a:lvl4pPr eaLnBrk="0" fontAlgn="base" hangingPunct="0">
              <a:spcBef>
                <a:spcPct val="0"/>
              </a:spcBef>
              <a:spcAft>
                <a:spcPct val="0"/>
              </a:spcAft>
              <a:tabLst>
                <a:tab pos="176213" algn="l"/>
                <a:tab pos="207963" algn="l"/>
              </a:tabLst>
              <a:defRPr>
                <a:solidFill>
                  <a:schemeClr val="tx1"/>
                </a:solidFill>
                <a:latin typeface="Arial" panose="020B0604020202020204" pitchFamily="34" charset="0"/>
              </a:defRPr>
            </a:lvl4pPr>
            <a:lvl5pPr eaLnBrk="0" fontAlgn="base" hangingPunct="0">
              <a:spcBef>
                <a:spcPct val="0"/>
              </a:spcBef>
              <a:spcAft>
                <a:spcPct val="0"/>
              </a:spcAft>
              <a:tabLst>
                <a:tab pos="176213" algn="l"/>
                <a:tab pos="207963" algn="l"/>
              </a:tabLst>
              <a:defRPr>
                <a:solidFill>
                  <a:schemeClr val="tx1"/>
                </a:solidFill>
                <a:latin typeface="Arial" panose="020B0604020202020204" pitchFamily="34" charset="0"/>
              </a:defRPr>
            </a:lvl5pPr>
            <a:lvl6pPr eaLnBrk="0" fontAlgn="base" hangingPunct="0">
              <a:spcBef>
                <a:spcPct val="0"/>
              </a:spcBef>
              <a:spcAft>
                <a:spcPct val="0"/>
              </a:spcAft>
              <a:tabLst>
                <a:tab pos="176213" algn="l"/>
                <a:tab pos="207963" algn="l"/>
              </a:tabLst>
              <a:defRPr>
                <a:solidFill>
                  <a:schemeClr val="tx1"/>
                </a:solidFill>
                <a:latin typeface="Arial" panose="020B0604020202020204" pitchFamily="34" charset="0"/>
              </a:defRPr>
            </a:lvl6pPr>
            <a:lvl7pPr eaLnBrk="0" fontAlgn="base" hangingPunct="0">
              <a:spcBef>
                <a:spcPct val="0"/>
              </a:spcBef>
              <a:spcAft>
                <a:spcPct val="0"/>
              </a:spcAft>
              <a:tabLst>
                <a:tab pos="176213" algn="l"/>
                <a:tab pos="207963" algn="l"/>
              </a:tabLst>
              <a:defRPr>
                <a:solidFill>
                  <a:schemeClr val="tx1"/>
                </a:solidFill>
                <a:latin typeface="Arial" panose="020B0604020202020204" pitchFamily="34" charset="0"/>
              </a:defRPr>
            </a:lvl7pPr>
            <a:lvl8pPr eaLnBrk="0" fontAlgn="base" hangingPunct="0">
              <a:spcBef>
                <a:spcPct val="0"/>
              </a:spcBef>
              <a:spcAft>
                <a:spcPct val="0"/>
              </a:spcAft>
              <a:tabLst>
                <a:tab pos="176213" algn="l"/>
                <a:tab pos="207963" algn="l"/>
              </a:tabLst>
              <a:defRPr>
                <a:solidFill>
                  <a:schemeClr val="tx1"/>
                </a:solidFill>
                <a:latin typeface="Arial" panose="020B0604020202020204" pitchFamily="34" charset="0"/>
              </a:defRPr>
            </a:lvl8pPr>
            <a:lvl9pPr eaLnBrk="0" fontAlgn="base" hangingPunct="0">
              <a:spcBef>
                <a:spcPct val="0"/>
              </a:spcBef>
              <a:spcAft>
                <a:spcPct val="0"/>
              </a:spcAft>
              <a:tabLst>
                <a:tab pos="176213" algn="l"/>
                <a:tab pos="207963" algn="l"/>
              </a:tabLst>
              <a:defRPr>
                <a:solidFill>
                  <a:schemeClr val="tx1"/>
                </a:solidFill>
                <a:latin typeface="Arial" panose="020B0604020202020204" pitchFamily="34" charset="0"/>
              </a:defRPr>
            </a:lvl9pPr>
          </a:lstStyle>
          <a:p>
            <a:pPr marL="0" marR="0" lvl="0" indent="450850" algn="l" defTabSz="914400" rtl="0" eaLnBrk="0" fontAlgn="base" latinLnBrk="0" hangingPunct="0">
              <a:lnSpc>
                <a:spcPct val="100000"/>
              </a:lnSpc>
              <a:spcBef>
                <a:spcPct val="0"/>
              </a:spcBef>
              <a:spcAft>
                <a:spcPct val="0"/>
              </a:spcAft>
              <a:buClrTx/>
              <a:buSzTx/>
              <a:buFontTx/>
              <a:buNone/>
              <a:tabLst>
                <a:tab pos="176213" algn="l"/>
                <a:tab pos="207963" algn="l"/>
              </a:tabLst>
            </a:pPr>
            <a:r>
              <a:rPr kumimoji="0" lang="tr-TR" altLang="tr-TR" sz="1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Symbol" panose="05050102010706020507" pitchFamily="18" charset="2"/>
              </a:rPr>
              <a:t>ÇALIŞMA TAKVİMİ 										                  EK-6</a:t>
            </a:r>
            <a:endParaRPr kumimoji="0" lang="tr-TR" altLang="tr-TR" sz="1000" b="0" i="0" u="none" strike="noStrike" cap="none" normalizeH="0" baseline="0" dirty="0" smtClean="0">
              <a:ln>
                <a:noFill/>
              </a:ln>
              <a:solidFill>
                <a:schemeClr val="tx1"/>
              </a:solidFill>
              <a:effectLst/>
              <a:latin typeface="Arial" panose="020B0604020202020204" pitchFamily="34" charset="0"/>
            </a:endParaRPr>
          </a:p>
        </p:txBody>
      </p:sp>
      <p:sp>
        <p:nvSpPr>
          <p:cNvPr id="6" name="Dikdörtgen 5"/>
          <p:cNvSpPr/>
          <p:nvPr/>
        </p:nvSpPr>
        <p:spPr>
          <a:xfrm>
            <a:off x="5877176" y="1637337"/>
            <a:ext cx="5447778" cy="468589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ts val="1200"/>
              </a:lnSpc>
              <a:spcAft>
                <a:spcPts val="0"/>
              </a:spcAft>
            </a:pPr>
            <a:r>
              <a:rPr lang="tr-TR" sz="1200" b="1" dirty="0" smtClean="0">
                <a:latin typeface="Times New Roman" panose="02020603050405020304" pitchFamily="18" charset="0"/>
                <a:ea typeface="Times New Roman" panose="02020603050405020304" pitchFamily="18" charset="0"/>
                <a:cs typeface="Times New Roman" panose="02020603050405020304" pitchFamily="18" charset="0"/>
              </a:rPr>
              <a:t>										EK-7</a:t>
            </a:r>
            <a:endParaRPr lang="tr-TR" sz="1100" dirty="0" smtClean="0">
              <a:latin typeface="Calibri" panose="020F0502020204030204" pitchFamily="34" charset="0"/>
              <a:ea typeface="Calibri" panose="020F0502020204030204" pitchFamily="34" charset="0"/>
              <a:cs typeface="Times New Roman" panose="02020603050405020304" pitchFamily="18" charset="0"/>
            </a:endParaRPr>
          </a:p>
          <a:p>
            <a:pPr marL="180340">
              <a:lnSpc>
                <a:spcPts val="1200"/>
              </a:lnSpc>
              <a:spcAft>
                <a:spcPts val="0"/>
              </a:spcAft>
            </a:pPr>
            <a:r>
              <a:rPr lang="tr-TR" sz="1200"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marL="180340" algn="ctr">
              <a:lnSpc>
                <a:spcPts val="1200"/>
              </a:lnSpc>
              <a:spcAft>
                <a:spcPts val="0"/>
              </a:spcAft>
            </a:pPr>
            <a:r>
              <a:rPr lang="tr-TR" sz="1200" b="1" dirty="0">
                <a:latin typeface="Times New Roman" panose="02020603050405020304" pitchFamily="18" charset="0"/>
                <a:ea typeface="Times New Roman" panose="02020603050405020304" pitchFamily="18" charset="0"/>
                <a:cs typeface="Times New Roman" panose="02020603050405020304" pitchFamily="18" charset="0"/>
              </a:rPr>
              <a:t> VELİ İZİN BELGESİ</a:t>
            </a:r>
            <a:r>
              <a:rPr lang="tr-TR" sz="1200"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marL="180340" algn="ctr">
              <a:lnSpc>
                <a:spcPts val="1200"/>
              </a:lnSpc>
              <a:spcAft>
                <a:spcPts val="0"/>
              </a:spcAft>
            </a:pPr>
            <a:r>
              <a:rPr lang="tr-TR" sz="12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marL="180340">
              <a:lnSpc>
                <a:spcPts val="1200"/>
              </a:lnSpc>
              <a:spcAft>
                <a:spcPts val="0"/>
              </a:spcAft>
            </a:pPr>
            <a:r>
              <a:rPr lang="tr-TR" sz="1200"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50000"/>
              </a:lnSpc>
              <a:spcAft>
                <a:spcPts val="0"/>
              </a:spcAft>
            </a:pPr>
            <a:r>
              <a:rPr lang="tr-TR" sz="1200" dirty="0">
                <a:latin typeface="Times New Roman" panose="02020603050405020304" pitchFamily="18" charset="0"/>
                <a:ea typeface="Times New Roman" panose="02020603050405020304" pitchFamily="18" charset="0"/>
                <a:cs typeface="Times New Roman" panose="02020603050405020304" pitchFamily="18" charset="0"/>
              </a:rPr>
              <a:t>        Velisi bulunduğum...........sınıfı..........</a:t>
            </a:r>
            <a:r>
              <a:rPr lang="tr-TR" sz="1200" dirty="0" err="1">
                <a:latin typeface="Times New Roman" panose="02020603050405020304" pitchFamily="18" charset="0"/>
                <a:ea typeface="Times New Roman" panose="02020603050405020304" pitchFamily="18" charset="0"/>
                <a:cs typeface="Times New Roman" panose="02020603050405020304" pitchFamily="18" charset="0"/>
              </a:rPr>
              <a:t>nolu</a:t>
            </a:r>
            <a:r>
              <a:rPr lang="tr-TR" sz="1200" dirty="0">
                <a:latin typeface="Times New Roman" panose="02020603050405020304" pitchFamily="18" charset="0"/>
                <a:ea typeface="Times New Roman" panose="02020603050405020304" pitchFamily="18" charset="0"/>
                <a:cs typeface="Times New Roman" panose="02020603050405020304" pitchFamily="18" charset="0"/>
              </a:rPr>
              <a:t>…………………….isimli öğrencinin … / … / 20.. tarihinde/ … / … / 20.. - … / … /20.. tarihleri arasında planlanan </a:t>
            </a:r>
            <a:r>
              <a:rPr lang="tr-TR" sz="1200" dirty="0">
                <a:latin typeface="Times New Roman" panose="02020603050405020304" pitchFamily="18" charset="0"/>
                <a:ea typeface="Calibri" panose="020F0502020204030204" pitchFamily="34" charset="0"/>
                <a:cs typeface="Times New Roman" panose="02020603050405020304" pitchFamily="18" charset="0"/>
              </a:rPr>
              <a:t>Sosyal Sorumluluk Programına</a:t>
            </a:r>
            <a:r>
              <a:rPr lang="tr-TR" sz="1200" b="1" dirty="0">
                <a:latin typeface="Times New Roman" panose="02020603050405020304" pitchFamily="18" charset="0"/>
                <a:ea typeface="Calibri" panose="020F0502020204030204" pitchFamily="34" charset="0"/>
                <a:cs typeface="Times New Roman" panose="02020603050405020304" pitchFamily="18" charset="0"/>
              </a:rPr>
              <a:t> </a:t>
            </a:r>
            <a:r>
              <a:rPr lang="tr-TR" sz="1200" dirty="0">
                <a:latin typeface="Times New Roman" panose="02020603050405020304" pitchFamily="18" charset="0"/>
                <a:ea typeface="Times New Roman" panose="02020603050405020304" pitchFamily="18" charset="0"/>
                <a:cs typeface="Times New Roman" panose="02020603050405020304" pitchFamily="18" charset="0"/>
              </a:rPr>
              <a:t>katılmasını uygun gördüğümü bildiririm. </a:t>
            </a:r>
            <a:endParaRPr lang="tr-TR" sz="1100" dirty="0" smtClean="0">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50000"/>
              </a:lnSpc>
              <a:spcAft>
                <a:spcPts val="0"/>
              </a:spcAft>
            </a:pPr>
            <a:r>
              <a:rPr lang="tr-TR" sz="1100" dirty="0">
                <a:latin typeface="Calibri" panose="020F0502020204030204" pitchFamily="34" charset="0"/>
                <a:ea typeface="Calibri" panose="020F0502020204030204" pitchFamily="34" charset="0"/>
                <a:cs typeface="Times New Roman" panose="02020603050405020304" pitchFamily="18" charset="0"/>
              </a:rPr>
              <a:t>	</a:t>
            </a:r>
            <a:r>
              <a:rPr lang="tr-TR" sz="1100" dirty="0" smtClean="0">
                <a:latin typeface="Calibri" panose="020F0502020204030204" pitchFamily="34" charset="0"/>
                <a:ea typeface="Calibri" panose="020F0502020204030204" pitchFamily="34" charset="0"/>
                <a:cs typeface="Times New Roman" panose="02020603050405020304" pitchFamily="18" charset="0"/>
              </a:rPr>
              <a:t>			</a:t>
            </a:r>
          </a:p>
          <a:p>
            <a:pPr marL="180340" algn="just">
              <a:lnSpc>
                <a:spcPct val="150000"/>
              </a:lnSpc>
              <a:spcAft>
                <a:spcPts val="0"/>
              </a:spcAft>
            </a:pPr>
            <a:r>
              <a:rPr lang="tr-TR" sz="1100" dirty="0">
                <a:latin typeface="Calibri" panose="020F0502020204030204" pitchFamily="34" charset="0"/>
                <a:ea typeface="Calibri" panose="020F0502020204030204" pitchFamily="34" charset="0"/>
                <a:cs typeface="Times New Roman" panose="02020603050405020304" pitchFamily="18" charset="0"/>
              </a:rPr>
              <a:t>	</a:t>
            </a:r>
            <a:r>
              <a:rPr lang="tr-TR" sz="1100" dirty="0" smtClean="0">
                <a:latin typeface="Calibri" panose="020F0502020204030204" pitchFamily="34" charset="0"/>
                <a:ea typeface="Calibri" panose="020F0502020204030204" pitchFamily="34" charset="0"/>
                <a:cs typeface="Times New Roman" panose="02020603050405020304" pitchFamily="18" charset="0"/>
              </a:rPr>
              <a:t>			</a:t>
            </a:r>
            <a:r>
              <a:rPr lang="tr-TR" sz="12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tr-TR" sz="1200" dirty="0">
                <a:latin typeface="Times New Roman" panose="02020603050405020304" pitchFamily="18" charset="0"/>
                <a:ea typeface="Times New Roman" panose="02020603050405020304" pitchFamily="18" charset="0"/>
                <a:cs typeface="Times New Roman" panose="02020603050405020304" pitchFamily="18" charset="0"/>
              </a:rPr>
              <a:t>/ … / 20...</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50000"/>
              </a:lnSpc>
              <a:spcAft>
                <a:spcPts val="0"/>
              </a:spcAft>
            </a:pPr>
            <a:r>
              <a:rPr lang="tr-TR" sz="12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1100" dirty="0" smtClean="0">
                <a:latin typeface="Calibri" panose="020F0502020204030204" pitchFamily="34" charset="0"/>
                <a:ea typeface="Calibri" panose="020F0502020204030204" pitchFamily="34" charset="0"/>
                <a:cs typeface="Times New Roman" panose="02020603050405020304" pitchFamily="18" charset="0"/>
              </a:rPr>
              <a:t>				     </a:t>
            </a:r>
            <a:r>
              <a:rPr lang="tr-TR" sz="1200" dirty="0" smtClean="0">
                <a:latin typeface="Times New Roman" panose="02020603050405020304" pitchFamily="18" charset="0"/>
                <a:ea typeface="Times New Roman" panose="02020603050405020304" pitchFamily="18" charset="0"/>
                <a:cs typeface="Times New Roman" panose="02020603050405020304" pitchFamily="18" charset="0"/>
              </a:rPr>
              <a:t>(İmza)</a:t>
            </a:r>
            <a:endParaRPr lang="tr-TR" sz="1100" dirty="0" smtClean="0">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50000"/>
              </a:lnSpc>
              <a:spcAft>
                <a:spcPts val="0"/>
              </a:spcAft>
            </a:pPr>
            <a:r>
              <a:rPr lang="tr-TR" sz="1100" dirty="0">
                <a:latin typeface="Calibri" panose="020F0502020204030204" pitchFamily="34" charset="0"/>
                <a:ea typeface="Calibri" panose="020F0502020204030204" pitchFamily="34" charset="0"/>
                <a:cs typeface="Times New Roman" panose="02020603050405020304" pitchFamily="18" charset="0"/>
              </a:rPr>
              <a:t>	</a:t>
            </a:r>
            <a:r>
              <a:rPr lang="tr-TR" sz="1100" dirty="0" smtClean="0">
                <a:latin typeface="Calibri" panose="020F0502020204030204" pitchFamily="34" charset="0"/>
                <a:ea typeface="Calibri" panose="020F0502020204030204" pitchFamily="34" charset="0"/>
                <a:cs typeface="Times New Roman" panose="02020603050405020304" pitchFamily="18" charset="0"/>
              </a:rPr>
              <a:t>			        </a:t>
            </a:r>
            <a:r>
              <a:rPr lang="tr-TR" sz="1200" dirty="0" smtClean="0">
                <a:latin typeface="Times New Roman" panose="02020603050405020304" pitchFamily="18" charset="0"/>
                <a:ea typeface="Times New Roman" panose="02020603050405020304" pitchFamily="18" charset="0"/>
                <a:cs typeface="Times New Roman" panose="02020603050405020304" pitchFamily="18" charset="0"/>
              </a:rPr>
              <a:t>Veli</a:t>
            </a:r>
            <a:endParaRPr lang="tr-TR" sz="1100" dirty="0" smtClean="0">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50000"/>
              </a:lnSpc>
              <a:spcAft>
                <a:spcPts val="0"/>
              </a:spcAft>
            </a:pPr>
            <a:r>
              <a:rPr lang="tr-TR" sz="1100" dirty="0">
                <a:latin typeface="Calibri" panose="020F0502020204030204" pitchFamily="34" charset="0"/>
                <a:ea typeface="Calibri" panose="020F0502020204030204" pitchFamily="34" charset="0"/>
                <a:cs typeface="Times New Roman" panose="02020603050405020304" pitchFamily="18" charset="0"/>
              </a:rPr>
              <a:t>	</a:t>
            </a:r>
            <a:r>
              <a:rPr lang="tr-TR" sz="1100" dirty="0" smtClean="0">
                <a:latin typeface="Calibri" panose="020F0502020204030204" pitchFamily="34" charset="0"/>
                <a:ea typeface="Calibri" panose="020F0502020204030204" pitchFamily="34" charset="0"/>
                <a:cs typeface="Times New Roman" panose="02020603050405020304" pitchFamily="18" charset="0"/>
              </a:rPr>
              <a:t>			  </a:t>
            </a:r>
            <a:r>
              <a:rPr lang="tr-TR" sz="1200" dirty="0" smtClean="0">
                <a:latin typeface="Times New Roman" panose="02020603050405020304" pitchFamily="18" charset="0"/>
                <a:ea typeface="Times New Roman" panose="02020603050405020304" pitchFamily="18" charset="0"/>
                <a:cs typeface="Times New Roman" panose="02020603050405020304" pitchFamily="18" charset="0"/>
              </a:rPr>
              <a:t>Adı </a:t>
            </a:r>
            <a:r>
              <a:rPr lang="tr-TR" sz="1200" dirty="0">
                <a:latin typeface="Times New Roman" panose="02020603050405020304" pitchFamily="18" charset="0"/>
                <a:ea typeface="Times New Roman" panose="02020603050405020304" pitchFamily="18" charset="0"/>
                <a:cs typeface="Times New Roman" panose="02020603050405020304" pitchFamily="18" charset="0"/>
              </a:rPr>
              <a:t>Soyadı</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marL="180340">
              <a:lnSpc>
                <a:spcPct val="150000"/>
              </a:lnSpc>
              <a:spcAft>
                <a:spcPts val="0"/>
              </a:spcAft>
            </a:pPr>
            <a:r>
              <a:rPr lang="tr-TR" sz="1200"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marL="180340">
              <a:lnSpc>
                <a:spcPts val="1200"/>
              </a:lnSpc>
              <a:spcAft>
                <a:spcPts val="0"/>
              </a:spcAft>
            </a:pPr>
            <a:r>
              <a:rPr lang="tr-TR" sz="1200"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a:lnSpc>
                <a:spcPts val="1200"/>
              </a:lnSpc>
              <a:spcAft>
                <a:spcPts val="0"/>
              </a:spcAft>
            </a:pPr>
            <a:r>
              <a:rPr lang="tr-TR" sz="1200"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marL="180340">
              <a:lnSpc>
                <a:spcPts val="1200"/>
              </a:lnSpc>
              <a:spcAft>
                <a:spcPts val="0"/>
              </a:spcAft>
            </a:pPr>
            <a:r>
              <a:rPr lang="tr-TR" sz="1200"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marL="180340">
              <a:lnSpc>
                <a:spcPts val="1200"/>
              </a:lnSpc>
              <a:spcAft>
                <a:spcPts val="0"/>
              </a:spcAft>
            </a:pPr>
            <a:r>
              <a:rPr lang="tr-TR" sz="1200" dirty="0">
                <a:latin typeface="Times New Roman" panose="02020603050405020304" pitchFamily="18" charset="0"/>
                <a:ea typeface="Times New Roman" panose="02020603050405020304" pitchFamily="18" charset="0"/>
                <a:cs typeface="Times New Roman" panose="02020603050405020304" pitchFamily="18" charset="0"/>
              </a:rPr>
              <a:t>Adres  :</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marL="180340">
              <a:lnSpc>
                <a:spcPts val="1200"/>
              </a:lnSpc>
              <a:spcAft>
                <a:spcPts val="0"/>
              </a:spcAft>
            </a:pPr>
            <a:r>
              <a:rPr lang="tr-TR" sz="1200"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latin typeface="Calibri" panose="020F0502020204030204" pitchFamily="34" charset="0"/>
              <a:ea typeface="Calibri" panose="020F0502020204030204" pitchFamily="34" charset="0"/>
              <a:cs typeface="Times New Roman" panose="02020603050405020304" pitchFamily="18" charset="0"/>
            </a:endParaRPr>
          </a:p>
          <a:p>
            <a:pPr marL="180340">
              <a:lnSpc>
                <a:spcPts val="1200"/>
              </a:lnSpc>
              <a:spcAft>
                <a:spcPts val="0"/>
              </a:spcAft>
            </a:pPr>
            <a:r>
              <a:rPr lang="tr-TR" sz="1200" dirty="0">
                <a:latin typeface="Times New Roman" panose="02020603050405020304" pitchFamily="18" charset="0"/>
                <a:ea typeface="Times New Roman" panose="02020603050405020304" pitchFamily="18" charset="0"/>
                <a:cs typeface="Times New Roman" panose="02020603050405020304" pitchFamily="18" charset="0"/>
              </a:rPr>
              <a:t>Tel      </a:t>
            </a:r>
            <a:r>
              <a:rPr lang="tr-TR" sz="12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tr-TR" sz="1200"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38678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 y="64257"/>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graphicFrame>
        <p:nvGraphicFramePr>
          <p:cNvPr id="2" name="Tablo 1"/>
          <p:cNvGraphicFramePr>
            <a:graphicFrameLocks noGrp="1"/>
          </p:cNvGraphicFramePr>
          <p:nvPr>
            <p:extLst>
              <p:ext uri="{D42A27DB-BD31-4B8C-83A1-F6EECF244321}">
                <p14:modId xmlns:p14="http://schemas.microsoft.com/office/powerpoint/2010/main" val="602250253"/>
              </p:ext>
            </p:extLst>
          </p:nvPr>
        </p:nvGraphicFramePr>
        <p:xfrm>
          <a:off x="798022" y="1359097"/>
          <a:ext cx="4422371" cy="1113409"/>
        </p:xfrm>
        <a:graphic>
          <a:graphicData uri="http://schemas.openxmlformats.org/drawingml/2006/table">
            <a:tbl>
              <a:tblPr firstRow="1" firstCol="1" bandRow="1"/>
              <a:tblGrid>
                <a:gridCol w="4422371">
                  <a:extLst>
                    <a:ext uri="{9D8B030D-6E8A-4147-A177-3AD203B41FA5}">
                      <a16:colId xmlns:a16="http://schemas.microsoft.com/office/drawing/2014/main" val="20000"/>
                    </a:ext>
                  </a:extLst>
                </a:gridCol>
              </a:tblGrid>
              <a:tr h="330835">
                <a:tc>
                  <a:txBody>
                    <a:bodyPr/>
                    <a:lstStyle/>
                    <a:p>
                      <a:pPr algn="just">
                        <a:lnSpc>
                          <a:spcPct val="107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Etkinlik Başlama ve Bitiş Tarihi: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02/01/2024- 05/01/2024</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0"/>
                  </a:ext>
                </a:extLst>
              </a:tr>
              <a:tr h="0">
                <a:tc>
                  <a:txBody>
                    <a:bodyPr/>
                    <a:lstStyle/>
                    <a:p>
                      <a:pPr algn="just">
                        <a:lnSpc>
                          <a:spcPct val="107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Etkinlik Adı: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Kuş yuvalarının oluşturulması</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just">
                        <a:lnSpc>
                          <a:spcPct val="107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Etkinlik Alanı: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Hayvanları Koruma</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2"/>
                  </a:ext>
                </a:extLst>
              </a:tr>
              <a:tr h="0">
                <a:tc>
                  <a:txBody>
                    <a:bodyPr/>
                    <a:lstStyle/>
                    <a:p>
                      <a:pPr algn="just">
                        <a:lnSpc>
                          <a:spcPct val="107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Danışman: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just">
                        <a:lnSpc>
                          <a:spcPct val="107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Sosyal Sorumluluk Programı Okul Koordinatörü:</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4"/>
                  </a:ext>
                </a:extLst>
              </a:tr>
              <a:tr h="0">
                <a:tc>
                  <a:txBody>
                    <a:bodyPr/>
                    <a:lstStyle/>
                    <a:p>
                      <a:pPr algn="just">
                        <a:lnSpc>
                          <a:spcPct val="107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Etkinliğe Katkı Sa</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ğ</a:t>
                      </a: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layabilecek Kurum veya Kurulu</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ş</a:t>
                      </a: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lar:</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 Tarım ve Orman Müdürlüğü, Belediye, Muhtarlık,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2463561606"/>
              </p:ext>
            </p:extLst>
          </p:nvPr>
        </p:nvGraphicFramePr>
        <p:xfrm>
          <a:off x="798022" y="2472506"/>
          <a:ext cx="4422371" cy="4283913"/>
        </p:xfrm>
        <a:graphic>
          <a:graphicData uri="http://schemas.openxmlformats.org/drawingml/2006/table">
            <a:tbl>
              <a:tblPr firstRow="1" firstCol="1" bandRow="1"/>
              <a:tblGrid>
                <a:gridCol w="1961504">
                  <a:extLst>
                    <a:ext uri="{9D8B030D-6E8A-4147-A177-3AD203B41FA5}">
                      <a16:colId xmlns:a16="http://schemas.microsoft.com/office/drawing/2014/main" val="20000"/>
                    </a:ext>
                  </a:extLst>
                </a:gridCol>
                <a:gridCol w="2460867">
                  <a:extLst>
                    <a:ext uri="{9D8B030D-6E8A-4147-A177-3AD203B41FA5}">
                      <a16:colId xmlns:a16="http://schemas.microsoft.com/office/drawing/2014/main" val="20001"/>
                    </a:ext>
                  </a:extLst>
                </a:gridCol>
              </a:tblGrid>
              <a:tr h="144886">
                <a:tc gridSpan="2">
                  <a:txBody>
                    <a:bodyPr/>
                    <a:lstStyle/>
                    <a:p>
                      <a:pPr algn="just">
                        <a:lnSpc>
                          <a:spcPct val="115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Etkinlik Uygulama Basamakları</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1571" marR="47333" marT="2099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extLst>
                  <a:ext uri="{0D108BD9-81ED-4DB2-BD59-A6C34878D82A}">
                    <a16:rowId xmlns:a16="http://schemas.microsoft.com/office/drawing/2014/main" val="10000"/>
                  </a:ext>
                </a:extLst>
              </a:tr>
              <a:tr h="720543">
                <a:tc gridSpan="2">
                  <a:txBody>
                    <a:bodyPr/>
                    <a:lstStyle/>
                    <a:p>
                      <a:pPr marL="342900" lvl="0" indent="-342900" algn="just">
                        <a:lnSpc>
                          <a:spcPct val="115000"/>
                        </a:lnSpc>
                        <a:spcAft>
                          <a:spcPts val="0"/>
                        </a:spcAft>
                        <a:buFont typeface="+mj-lt"/>
                        <a:buAutoNum type="arabicPeriod"/>
                      </a:pPr>
                      <a:r>
                        <a:rPr lang="tr-TR" sz="800" b="1" dirty="0">
                          <a:effectLst/>
                          <a:latin typeface="Times New Roman" panose="02020603050405020304" pitchFamily="18" charset="0"/>
                          <a:ea typeface="Times New Roman" panose="02020603050405020304" pitchFamily="18" charset="0"/>
                          <a:cs typeface="Times New Roman" panose="02020603050405020304" pitchFamily="18" charset="0"/>
                        </a:rPr>
                        <a:t>Gün: </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Etkinliğe katılan öğrencilere etkinliğin amacı, genel ilkeleri, kapsamı ve faaliyet sonu beklenen fayda ve kazanımlar hakkında danışman tarafından bilgilendirme toplantısı yapılması.</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Etkinlikte görev alacak öğrencilerin görev tanımlarının belirlenerek iş bölümü yapılması.</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1571" marR="47333" marT="2099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tr-TR"/>
                    </a:p>
                  </a:txBody>
                  <a:tcPr/>
                </a:tc>
                <a:extLst>
                  <a:ext uri="{0D108BD9-81ED-4DB2-BD59-A6C34878D82A}">
                    <a16:rowId xmlns:a16="http://schemas.microsoft.com/office/drawing/2014/main" val="10001"/>
                  </a:ext>
                </a:extLst>
              </a:tr>
              <a:tr h="678159">
                <a:tc gridSpan="2">
                  <a:txBody>
                    <a:bodyPr/>
                    <a:lstStyle/>
                    <a:p>
                      <a:pPr marL="342900" lvl="0" indent="-342900" algn="just">
                        <a:lnSpc>
                          <a:spcPct val="115000"/>
                        </a:lnSpc>
                        <a:spcAft>
                          <a:spcPts val="0"/>
                        </a:spcAft>
                        <a:buFont typeface="+mj-lt"/>
                        <a:buAutoNum type="arabicPeriod"/>
                      </a:pPr>
                      <a:r>
                        <a:rPr lang="tr-TR" sz="800" b="1" dirty="0">
                          <a:effectLst/>
                          <a:latin typeface="Times New Roman" panose="02020603050405020304" pitchFamily="18" charset="0"/>
                          <a:ea typeface="Times New Roman" panose="02020603050405020304" pitchFamily="18" charset="0"/>
                          <a:cs typeface="Times New Roman" panose="02020603050405020304" pitchFamily="18" charset="0"/>
                        </a:rPr>
                        <a:t>Gün: </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tr-TR" sz="800" dirty="0">
                          <a:effectLst/>
                          <a:latin typeface="Times New Roman" panose="02020603050405020304" pitchFamily="18" charset="0"/>
                          <a:ea typeface="Times New Roman" panose="02020603050405020304" pitchFamily="18" charset="0"/>
                          <a:cs typeface="Times New Roman" panose="02020603050405020304" pitchFamily="18" charset="0"/>
                        </a:rPr>
                        <a:t>Etkinlikte paydaş olarak belirlenecek kurum ve kuruluşlarla irtibata geçilerek etkinlik hakkında bilgi verilmesi. (Tarım ve Orman Müdürlüğü, Belediye, Muhtarlık…)</a:t>
                      </a:r>
                      <a:endParaRPr lang="tr-TR"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tr-TR" sz="800" dirty="0">
                          <a:effectLst/>
                          <a:latin typeface="Times New Roman" panose="02020603050405020304" pitchFamily="18" charset="0"/>
                          <a:ea typeface="Times New Roman" panose="02020603050405020304" pitchFamily="18" charset="0"/>
                          <a:cs typeface="Times New Roman" panose="02020603050405020304" pitchFamily="18" charset="0"/>
                        </a:rPr>
                        <a:t>Etkinliğin yapılacağı yerin belirlenmesi. </a:t>
                      </a:r>
                      <a:endParaRPr lang="tr-TR"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tr-TR" sz="800" dirty="0">
                          <a:effectLst/>
                          <a:latin typeface="Times New Roman" panose="02020603050405020304" pitchFamily="18" charset="0"/>
                          <a:ea typeface="Times New Roman" panose="02020603050405020304" pitchFamily="18" charset="0"/>
                          <a:cs typeface="Times New Roman" panose="02020603050405020304" pitchFamily="18" charset="0"/>
                        </a:rPr>
                        <a:t>Kuş yuvalarının yapımı için gerekli malzemelerin tespiti ve temini.</a:t>
                      </a:r>
                      <a:endParaRPr lang="tr-TR"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571" marR="47333" marT="20991"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2"/>
                  </a:ext>
                </a:extLst>
              </a:tr>
              <a:tr h="411522">
                <a:tc gridSpan="2">
                  <a:txBody>
                    <a:bodyPr/>
                    <a:lstStyle/>
                    <a:p>
                      <a:pPr marL="342900" lvl="0" indent="-342900" algn="just">
                        <a:lnSpc>
                          <a:spcPct val="115000"/>
                        </a:lnSpc>
                        <a:spcAft>
                          <a:spcPts val="0"/>
                        </a:spcAft>
                        <a:buFont typeface="+mj-lt"/>
                        <a:buAutoNum type="arabicPeriod"/>
                      </a:pPr>
                      <a:r>
                        <a:rPr lang="tr-TR" sz="800" b="1" dirty="0">
                          <a:effectLst/>
                          <a:latin typeface="Times New Roman" panose="02020603050405020304" pitchFamily="18" charset="0"/>
                          <a:ea typeface="Times New Roman" panose="02020603050405020304" pitchFamily="18" charset="0"/>
                          <a:cs typeface="Times New Roman" panose="02020603050405020304" pitchFamily="18" charset="0"/>
                        </a:rPr>
                        <a:t>Gün: </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tr-TR" sz="800" dirty="0">
                          <a:effectLst/>
                          <a:latin typeface="Times New Roman" panose="02020603050405020304" pitchFamily="18" charset="0"/>
                          <a:ea typeface="Times New Roman" panose="02020603050405020304" pitchFamily="18" charset="0"/>
                          <a:cs typeface="Times New Roman" panose="02020603050405020304" pitchFamily="18" charset="0"/>
                        </a:rPr>
                        <a:t>Kuş yuvalarının yapımı, boyanması ve etkinliğin yapılacağı yere konulacak hâle getirilmesi.</a:t>
                      </a:r>
                      <a:endParaRPr lang="tr-TR"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571" marR="47333" marT="2099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tr-TR"/>
                    </a:p>
                  </a:txBody>
                  <a:tcPr/>
                </a:tc>
                <a:extLst>
                  <a:ext uri="{0D108BD9-81ED-4DB2-BD59-A6C34878D82A}">
                    <a16:rowId xmlns:a16="http://schemas.microsoft.com/office/drawing/2014/main" val="10003"/>
                  </a:ext>
                </a:extLst>
              </a:tr>
              <a:tr h="411522">
                <a:tc gridSpan="2">
                  <a:txBody>
                    <a:bodyPr/>
                    <a:lstStyle/>
                    <a:p>
                      <a:pPr marL="342900" lvl="0" indent="-342900" algn="just">
                        <a:lnSpc>
                          <a:spcPct val="115000"/>
                        </a:lnSpc>
                        <a:spcAft>
                          <a:spcPts val="0"/>
                        </a:spcAft>
                        <a:buFont typeface="+mj-lt"/>
                        <a:buAutoNum type="arabicPeriod"/>
                      </a:pPr>
                      <a:r>
                        <a:rPr lang="tr-TR" sz="800" b="1" dirty="0">
                          <a:effectLst/>
                          <a:latin typeface="Times New Roman" panose="02020603050405020304" pitchFamily="18" charset="0"/>
                          <a:ea typeface="Times New Roman" panose="02020603050405020304" pitchFamily="18" charset="0"/>
                          <a:cs typeface="Times New Roman" panose="02020603050405020304" pitchFamily="18" charset="0"/>
                        </a:rPr>
                        <a:t>Gün: </a:t>
                      </a:r>
                      <a:endParaRPr lang="tr-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tr-TR" sz="800" dirty="0">
                          <a:effectLst/>
                          <a:latin typeface="Times New Roman" panose="02020603050405020304" pitchFamily="18" charset="0"/>
                          <a:ea typeface="Times New Roman" panose="02020603050405020304" pitchFamily="18" charset="0"/>
                          <a:cs typeface="Times New Roman" panose="02020603050405020304" pitchFamily="18" charset="0"/>
                        </a:rPr>
                        <a:t>Etkinliğin yapılacağı yerde belirlenen ağaçlara kuş yuvalarının asılması.</a:t>
                      </a:r>
                      <a:endParaRPr lang="tr-TR" sz="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tr-TR" sz="800" dirty="0">
                          <a:effectLst/>
                          <a:latin typeface="Times New Roman" panose="02020603050405020304" pitchFamily="18" charset="0"/>
                          <a:ea typeface="Times New Roman" panose="02020603050405020304" pitchFamily="18" charset="0"/>
                          <a:cs typeface="Times New Roman" panose="02020603050405020304" pitchFamily="18" charset="0"/>
                        </a:rPr>
                        <a:t>Yapılan etkinliğin okul internet sitesinde paylaşılması.</a:t>
                      </a:r>
                      <a:endParaRPr lang="tr-TR"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571" marR="47333" marT="2099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4"/>
                  </a:ext>
                </a:extLst>
              </a:tr>
              <a:tr h="944796">
                <a:tc gridSpan="2">
                  <a:txBody>
                    <a:bodyPr/>
                    <a:lstStyle/>
                    <a:p>
                      <a:pPr algn="just">
                        <a:lnSpc>
                          <a:spcPct val="115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Etkinlik Ekibinin İş/Görev Dağılımı: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Etkinlik tanıtım ve bilgilendirme çalışmaları (Danışman)</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Etkinlik paydaşı kurum ve kuruluşlarla görüşmelerin planlanması ve destek sağlanması (Okul koordinatörü, danışman, ekip üyesi/üyeleri)</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Okulun internet sitesinde etkinliğin tanıtımının yapılması (ekip üyesi/üyeleri)</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Atölye ve saha çalışmalarının organizasyonu (ekip üyesi/üyeleri)</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Kuş yuvalarının hazırlanmasına yönelik çalışmalar (ekip üyesi/üyeleri)</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1571" marR="47333" marT="2099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5"/>
                  </a:ext>
                </a:extLst>
              </a:tr>
              <a:tr h="139287">
                <a:tc>
                  <a:txBody>
                    <a:bodyPr/>
                    <a:lstStyle/>
                    <a:p>
                      <a:pPr algn="ctr">
                        <a:lnSpc>
                          <a:spcPct val="107000"/>
                        </a:lnSpc>
                        <a:spcAft>
                          <a:spcPts val="0"/>
                        </a:spcAft>
                      </a:pPr>
                      <a:r>
                        <a:rPr lang="tr-TR" sz="800">
                          <a:effectLst/>
                          <a:latin typeface="Times New Roman" panose="02020603050405020304" pitchFamily="18" charset="0"/>
                          <a:ea typeface="Times New Roman" panose="02020603050405020304" pitchFamily="18" charset="0"/>
                          <a:cs typeface="Times New Roman" panose="02020603050405020304" pitchFamily="18" charset="0"/>
                        </a:rPr>
                        <a:t>Danışman</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1571" marR="47333" marT="2099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763270">
                        <a:lnSpc>
                          <a:spcPct val="107000"/>
                        </a:lnSpc>
                        <a:spcAft>
                          <a:spcPts val="0"/>
                        </a:spcAft>
                      </a:pPr>
                      <a:r>
                        <a:rPr lang="tr-TR" sz="800" dirty="0">
                          <a:effectLst/>
                          <a:latin typeface="Times New Roman" panose="02020603050405020304" pitchFamily="18" charset="0"/>
                          <a:ea typeface="Times New Roman" panose="02020603050405020304" pitchFamily="18" charset="0"/>
                          <a:cs typeface="Times New Roman" panose="02020603050405020304" pitchFamily="18" charset="0"/>
                        </a:rPr>
                        <a:t>         Koordinatör</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1571" marR="47333" marT="2099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6"/>
                  </a:ext>
                </a:extLst>
              </a:tr>
              <a:tr h="634021">
                <a:tc>
                  <a:txBody>
                    <a:bodyPr/>
                    <a:lstStyle/>
                    <a:p>
                      <a:pPr>
                        <a:lnSpc>
                          <a:spcPct val="107000"/>
                        </a:lnSpc>
                        <a:spcAft>
                          <a:spcPts val="0"/>
                        </a:spcAft>
                      </a:pPr>
                      <a:r>
                        <a:rPr lang="tr-TR" sz="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800">
                          <a:effectLst/>
                          <a:latin typeface="Times New Roman" panose="02020603050405020304" pitchFamily="18" charset="0"/>
                          <a:ea typeface="Times New Roman" panose="02020603050405020304" pitchFamily="18" charset="0"/>
                          <a:cs typeface="Times New Roman" panose="02020603050405020304" pitchFamily="18" charset="0"/>
                        </a:rPr>
                        <a:t>İsim</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800">
                          <a:effectLst/>
                          <a:latin typeface="Times New Roman" panose="02020603050405020304" pitchFamily="18" charset="0"/>
                          <a:ea typeface="Times New Roman" panose="02020603050405020304" pitchFamily="18" charset="0"/>
                          <a:cs typeface="Times New Roman" panose="02020603050405020304" pitchFamily="18" charset="0"/>
                        </a:rPr>
                        <a:t>İmza</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41571" marR="47333" marT="2099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800" dirty="0">
                          <a:effectLst/>
                          <a:latin typeface="Times New Roman" panose="02020603050405020304" pitchFamily="18" charset="0"/>
                          <a:ea typeface="Times New Roman" panose="02020603050405020304" pitchFamily="18" charset="0"/>
                          <a:cs typeface="Times New Roman" panose="02020603050405020304" pitchFamily="18" charset="0"/>
                        </a:rPr>
                        <a:t>İsim</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800" dirty="0">
                          <a:effectLst/>
                          <a:latin typeface="Times New Roman" panose="02020603050405020304" pitchFamily="18" charset="0"/>
                          <a:ea typeface="Times New Roman" panose="02020603050405020304" pitchFamily="18" charset="0"/>
                          <a:cs typeface="Times New Roman" panose="02020603050405020304" pitchFamily="18" charset="0"/>
                        </a:rPr>
                        <a:t>İmza</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1571" marR="47333" marT="2099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6" name="Dikdörtgen 5"/>
          <p:cNvSpPr/>
          <p:nvPr/>
        </p:nvSpPr>
        <p:spPr>
          <a:xfrm>
            <a:off x="685357" y="1032775"/>
            <a:ext cx="4669868" cy="258084"/>
          </a:xfrm>
          <a:prstGeom prst="rect">
            <a:avLst/>
          </a:prstGeom>
        </p:spPr>
        <p:txBody>
          <a:bodyPr wrap="none">
            <a:spAutoFit/>
          </a:bodyPr>
          <a:lstStyle/>
          <a:p>
            <a:pPr algn="ctr">
              <a:lnSpc>
                <a:spcPct val="115000"/>
              </a:lnSpc>
              <a:spcAft>
                <a:spcPts val="800"/>
              </a:spcAft>
            </a:pPr>
            <a:r>
              <a:rPr lang="tr-TR" sz="1000" b="1" dirty="0">
                <a:latin typeface="Times New Roman" panose="02020603050405020304" pitchFamily="18" charset="0"/>
                <a:ea typeface="Calibri" panose="020F0502020204030204" pitchFamily="34" charset="0"/>
                <a:cs typeface="Times New Roman" panose="02020603050405020304" pitchFamily="18" charset="0"/>
              </a:rPr>
              <a:t>SOSYAL SORUMLULUK PROGRAMI ETKİNLİK ÇALIŞMA ÖRNEK PLANI</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Metin kutusu 7"/>
          <p:cNvSpPr txBox="1"/>
          <p:nvPr/>
        </p:nvSpPr>
        <p:spPr>
          <a:xfrm>
            <a:off x="4743981" y="1161817"/>
            <a:ext cx="476412" cy="246221"/>
          </a:xfrm>
          <a:prstGeom prst="rect">
            <a:avLst/>
          </a:prstGeom>
          <a:noFill/>
        </p:spPr>
        <p:txBody>
          <a:bodyPr wrap="none" rtlCol="0">
            <a:spAutoFit/>
          </a:bodyPr>
          <a:lstStyle/>
          <a:p>
            <a:r>
              <a:rPr lang="tr-TR" sz="1000" b="1" dirty="0" smtClean="0">
                <a:latin typeface="Times New Roman" panose="02020603050405020304" pitchFamily="18" charset="0"/>
                <a:cs typeface="Times New Roman" panose="02020603050405020304" pitchFamily="18" charset="0"/>
              </a:rPr>
              <a:t>EK-8</a:t>
            </a:r>
            <a:endParaRPr lang="tr-TR" sz="1000" b="1" dirty="0">
              <a:latin typeface="Times New Roman" panose="02020603050405020304" pitchFamily="18" charset="0"/>
              <a:cs typeface="Times New Roman" panose="02020603050405020304" pitchFamily="18" charset="0"/>
            </a:endParaRPr>
          </a:p>
        </p:txBody>
      </p:sp>
      <p:graphicFrame>
        <p:nvGraphicFramePr>
          <p:cNvPr id="7" name="Tablo 6"/>
          <p:cNvGraphicFramePr>
            <a:graphicFrameLocks noGrp="1"/>
          </p:cNvGraphicFramePr>
          <p:nvPr>
            <p:extLst>
              <p:ext uri="{D42A27DB-BD31-4B8C-83A1-F6EECF244321}">
                <p14:modId xmlns:p14="http://schemas.microsoft.com/office/powerpoint/2010/main" val="370862439"/>
              </p:ext>
            </p:extLst>
          </p:nvPr>
        </p:nvGraphicFramePr>
        <p:xfrm>
          <a:off x="6040582" y="1306614"/>
          <a:ext cx="5239789" cy="1024831"/>
        </p:xfrm>
        <a:graphic>
          <a:graphicData uri="http://schemas.openxmlformats.org/drawingml/2006/table">
            <a:tbl>
              <a:tblPr firstRow="1" firstCol="1" bandRow="1"/>
              <a:tblGrid>
                <a:gridCol w="5239789">
                  <a:extLst>
                    <a:ext uri="{9D8B030D-6E8A-4147-A177-3AD203B41FA5}">
                      <a16:colId xmlns:a16="http://schemas.microsoft.com/office/drawing/2014/main" val="20000"/>
                    </a:ext>
                  </a:extLst>
                </a:gridCol>
              </a:tblGrid>
              <a:tr h="157537">
                <a:tc>
                  <a:txBody>
                    <a:bodyPr/>
                    <a:lstStyle/>
                    <a:p>
                      <a:pPr algn="just">
                        <a:lnSpc>
                          <a:spcPct val="115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Görev Başlama ve Bitiş Tarihi: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04/03/2024- 12/04/2024</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0"/>
                  </a:ext>
                </a:extLst>
              </a:tr>
              <a:tr h="146079">
                <a:tc>
                  <a:txBody>
                    <a:bodyPr/>
                    <a:lstStyle/>
                    <a:p>
                      <a:pPr algn="just">
                        <a:lnSpc>
                          <a:spcPct val="115000"/>
                        </a:lnSpc>
                        <a:spcAft>
                          <a:spcPts val="0"/>
                        </a:spcAft>
                      </a:pPr>
                      <a:r>
                        <a:rPr lang="tr-TR" sz="800" b="1">
                          <a:effectLst/>
                          <a:latin typeface="Times New Roman" panose="02020603050405020304" pitchFamily="18" charset="0"/>
                          <a:ea typeface="Calibri" panose="020F0502020204030204" pitchFamily="34" charset="0"/>
                          <a:cs typeface="Times New Roman" panose="02020603050405020304" pitchFamily="18" charset="0"/>
                        </a:rPr>
                        <a:t>Görev Adı: </a:t>
                      </a:r>
                      <a:r>
                        <a:rPr lang="tr-TR" sz="800">
                          <a:effectLst/>
                          <a:latin typeface="Times New Roman" panose="02020603050405020304" pitchFamily="18" charset="0"/>
                          <a:ea typeface="Calibri" panose="020F0502020204030204" pitchFamily="34" charset="0"/>
                          <a:cs typeface="Times New Roman" panose="02020603050405020304" pitchFamily="18" charset="0"/>
                        </a:rPr>
                        <a:t>Görme engelliler için okuma-seslendirme çalışmaları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6079">
                <a:tc>
                  <a:txBody>
                    <a:bodyPr/>
                    <a:lstStyle/>
                    <a:p>
                      <a:pPr algn="just">
                        <a:lnSpc>
                          <a:spcPct val="115000"/>
                        </a:lnSpc>
                        <a:spcAft>
                          <a:spcPts val="0"/>
                        </a:spcAft>
                      </a:pPr>
                      <a:r>
                        <a:rPr lang="tr-TR" sz="800" b="1">
                          <a:effectLst/>
                          <a:latin typeface="Times New Roman" panose="02020603050405020304" pitchFamily="18" charset="0"/>
                          <a:ea typeface="Calibri" panose="020F0502020204030204" pitchFamily="34" charset="0"/>
                          <a:cs typeface="Times New Roman" panose="02020603050405020304" pitchFamily="18" charset="0"/>
                        </a:rPr>
                        <a:t>Görev Alanı: </a:t>
                      </a:r>
                      <a:r>
                        <a:rPr lang="tr-TR" sz="800">
                          <a:effectLst/>
                          <a:latin typeface="Times New Roman" panose="02020603050405020304" pitchFamily="18" charset="0"/>
                          <a:ea typeface="Calibri" panose="020F0502020204030204" pitchFamily="34" charset="0"/>
                          <a:cs typeface="Times New Roman" panose="02020603050405020304" pitchFamily="18" charset="0"/>
                        </a:rPr>
                        <a:t>Sosyal Yardımlaşma ve Dayanışma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2"/>
                  </a:ext>
                </a:extLst>
              </a:tr>
              <a:tr h="146079">
                <a:tc>
                  <a:txBody>
                    <a:bodyPr/>
                    <a:lstStyle/>
                    <a:p>
                      <a:pPr algn="just">
                        <a:lnSpc>
                          <a:spcPct val="115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Danışman: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46079">
                <a:tc>
                  <a:txBody>
                    <a:bodyPr/>
                    <a:lstStyle/>
                    <a:p>
                      <a:pPr algn="just">
                        <a:lnSpc>
                          <a:spcPct val="115000"/>
                        </a:lnSpc>
                        <a:spcAft>
                          <a:spcPts val="0"/>
                        </a:spcAft>
                      </a:pPr>
                      <a:r>
                        <a:rPr lang="tr-TR" sz="800" b="1">
                          <a:effectLst/>
                          <a:latin typeface="Times New Roman" panose="02020603050405020304" pitchFamily="18" charset="0"/>
                          <a:ea typeface="Calibri" panose="020F0502020204030204" pitchFamily="34" charset="0"/>
                          <a:cs typeface="Times New Roman" panose="02020603050405020304" pitchFamily="18" charset="0"/>
                        </a:rPr>
                        <a:t>Sosyal Sorumluluk Programı Okul Koordinatörü:</a:t>
                      </a: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4"/>
                  </a:ext>
                </a:extLst>
              </a:tr>
              <a:tr h="282978">
                <a:tc>
                  <a:txBody>
                    <a:bodyPr/>
                    <a:lstStyle/>
                    <a:p>
                      <a:pPr>
                        <a:lnSpc>
                          <a:spcPct val="107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Göreve Katkı Sağlayabilecek Kurum veya Kuruluşlar: </a:t>
                      </a:r>
                      <a:r>
                        <a:rPr lang="tr-TR" sz="800" u="none" strike="noStrike"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 İl Halk Kütüphaneleri, Kültür Merkezleri, Yerel Yönetimler, </a:t>
                      </a:r>
                      <a:r>
                        <a:rPr lang="tr-TR" sz="800" dirty="0">
                          <a:effectLst/>
                          <a:latin typeface="Times New Roman" panose="02020603050405020304" pitchFamily="18" charset="0"/>
                          <a:ea typeface="Times New Roman" panose="02020603050405020304" pitchFamily="18" charset="0"/>
                          <a:cs typeface="Times New Roman" panose="02020603050405020304" pitchFamily="18" charset="0"/>
                        </a:rPr>
                        <a:t>Üniversiteler, Sivil Toplum Kuruluşları, Yerel Radyolar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9" name="Tablo 8"/>
          <p:cNvGraphicFramePr>
            <a:graphicFrameLocks noGrp="1"/>
          </p:cNvGraphicFramePr>
          <p:nvPr>
            <p:extLst>
              <p:ext uri="{D42A27DB-BD31-4B8C-83A1-F6EECF244321}">
                <p14:modId xmlns:p14="http://schemas.microsoft.com/office/powerpoint/2010/main" val="3266438593"/>
              </p:ext>
            </p:extLst>
          </p:nvPr>
        </p:nvGraphicFramePr>
        <p:xfrm>
          <a:off x="6040582" y="2331444"/>
          <a:ext cx="5239789" cy="4471745"/>
        </p:xfrm>
        <a:graphic>
          <a:graphicData uri="http://schemas.openxmlformats.org/drawingml/2006/table">
            <a:tbl>
              <a:tblPr firstRow="1" firstCol="1" bandRow="1"/>
              <a:tblGrid>
                <a:gridCol w="2491085">
                  <a:extLst>
                    <a:ext uri="{9D8B030D-6E8A-4147-A177-3AD203B41FA5}">
                      <a16:colId xmlns:a16="http://schemas.microsoft.com/office/drawing/2014/main" val="20000"/>
                    </a:ext>
                  </a:extLst>
                </a:gridCol>
                <a:gridCol w="2748704">
                  <a:extLst>
                    <a:ext uri="{9D8B030D-6E8A-4147-A177-3AD203B41FA5}">
                      <a16:colId xmlns:a16="http://schemas.microsoft.com/office/drawing/2014/main" val="20001"/>
                    </a:ext>
                  </a:extLst>
                </a:gridCol>
              </a:tblGrid>
              <a:tr h="140967">
                <a:tc gridSpan="2">
                  <a:txBody>
                    <a:bodyPr/>
                    <a:lstStyle/>
                    <a:p>
                      <a:pPr algn="just">
                        <a:lnSpc>
                          <a:spcPct val="107000"/>
                        </a:lnSpc>
                        <a:spcAft>
                          <a:spcPts val="0"/>
                        </a:spcAft>
                      </a:pPr>
                      <a:r>
                        <a:rPr lang="tr-TR" sz="700" b="1" dirty="0">
                          <a:effectLst/>
                          <a:latin typeface="Times New Roman" panose="02020603050405020304" pitchFamily="18" charset="0"/>
                          <a:ea typeface="Calibri" panose="020F0502020204030204" pitchFamily="34" charset="0"/>
                          <a:cs typeface="Times New Roman" panose="02020603050405020304" pitchFamily="18" charset="0"/>
                        </a:rPr>
                        <a:t>Görevin Uygulama Basamakları</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611" marR="61043" marT="2707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extLst>
                  <a:ext uri="{0D108BD9-81ED-4DB2-BD59-A6C34878D82A}">
                    <a16:rowId xmlns:a16="http://schemas.microsoft.com/office/drawing/2014/main" val="10000"/>
                  </a:ext>
                </a:extLst>
              </a:tr>
              <a:tr h="596764">
                <a:tc gridSpan="2">
                  <a:txBody>
                    <a:bodyPr/>
                    <a:lstStyle/>
                    <a:p>
                      <a:pPr marL="342900" lvl="0" indent="-342900" algn="just">
                        <a:lnSpc>
                          <a:spcPct val="107000"/>
                        </a:lnSpc>
                        <a:spcAft>
                          <a:spcPts val="0"/>
                        </a:spcAft>
                        <a:buFont typeface="+mj-lt"/>
                        <a:buAutoNum type="arabicPeriod"/>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Hafta: </a:t>
                      </a:r>
                      <a:endParaRPr lang="tr-T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Göreve katılan öğrencilere görevin amacı, genel ilkeleri, kapsamı ve faaliyet sonu beklenen fayda ve kazanımlar hakkında danışman tarafından bilgilendirme toplantısı yapılması.</a:t>
                      </a:r>
                      <a:endParaRPr lang="tr-TR"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Görev kapsamındaki faaliyetlere katılacak öğrenciler arasında iş bölümü yapılması.</a:t>
                      </a:r>
                      <a:endParaRPr lang="tr-TR"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Görevin gerçekleştirileceği yerleşim biriminde sunulacak hizmete ihtiyaç duyan görme engelli vatandaşların belirlenmesi.</a:t>
                      </a:r>
                      <a:endParaRPr lang="tr-TR"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11" marR="61043" marT="2707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tr-TR"/>
                    </a:p>
                  </a:txBody>
                  <a:tcPr/>
                </a:tc>
                <a:extLst>
                  <a:ext uri="{0D108BD9-81ED-4DB2-BD59-A6C34878D82A}">
                    <a16:rowId xmlns:a16="http://schemas.microsoft.com/office/drawing/2014/main" val="10001"/>
                  </a:ext>
                </a:extLst>
              </a:tr>
              <a:tr h="677571">
                <a:tc gridSpan="2">
                  <a:txBody>
                    <a:bodyPr/>
                    <a:lstStyle/>
                    <a:p>
                      <a:pPr marL="342900" lvl="0" indent="-342900" algn="just">
                        <a:lnSpc>
                          <a:spcPct val="107000"/>
                        </a:lnSpc>
                        <a:spcAft>
                          <a:spcPts val="0"/>
                        </a:spcAft>
                        <a:buFont typeface="+mj-lt"/>
                        <a:buAutoNum type="arabicPeriod"/>
                      </a:pPr>
                      <a:r>
                        <a:rPr lang="tr-TR" sz="700" b="1" dirty="0">
                          <a:effectLst/>
                          <a:latin typeface="Times New Roman" panose="02020603050405020304" pitchFamily="18" charset="0"/>
                          <a:ea typeface="Times New Roman" panose="02020603050405020304" pitchFamily="18" charset="0"/>
                          <a:cs typeface="Times New Roman" panose="02020603050405020304" pitchFamily="18" charset="0"/>
                        </a:rPr>
                        <a:t>Hafta: </a:t>
                      </a:r>
                      <a:endParaRPr lang="tr-T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Görevin gerçekleştirilmesinde destek sağlanabilecek ve işbirliği yapılacak kurum ve kuruluşların belirlenmesi.</a:t>
                      </a:r>
                      <a:endParaRPr lang="tr-TR"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Görme engelliler için okuma-seslendirme çalışmalarında kullanılacak materyallerin belirlenmesi. </a:t>
                      </a:r>
                      <a:endParaRPr lang="tr-TR"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Okuma-seslendirme çalışmalarının gerçekleştirileceği mekânın belirlenmesi. </a:t>
                      </a:r>
                      <a:endParaRPr lang="tr-TR"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dirty="0">
                          <a:effectLst/>
                          <a:latin typeface="Times New Roman" panose="02020603050405020304" pitchFamily="18" charset="0"/>
                          <a:ea typeface="Calibri" panose="020F0502020204030204" pitchFamily="34" charset="0"/>
                          <a:cs typeface="Times New Roman" panose="02020603050405020304" pitchFamily="18" charset="0"/>
                        </a:rPr>
                        <a:t>Okuma-seslendirme çalışmalarında gerekli olacak teknik alt yapının hazırlanması.</a:t>
                      </a:r>
                      <a:endParaRPr lang="tr-TR"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3611" marR="61043" marT="27071"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2"/>
                  </a:ext>
                </a:extLst>
              </a:tr>
              <a:tr h="505927">
                <a:tc gridSpan="2">
                  <a:txBody>
                    <a:bodyPr/>
                    <a:lstStyle/>
                    <a:p>
                      <a:pPr marL="342900" lvl="0" indent="-342900" algn="just">
                        <a:lnSpc>
                          <a:spcPct val="107000"/>
                        </a:lnSpc>
                        <a:spcAft>
                          <a:spcPts val="0"/>
                        </a:spcAft>
                        <a:buFont typeface="+mj-lt"/>
                        <a:buAutoNum type="arabicPeriod"/>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Hafta: </a:t>
                      </a:r>
                      <a:endParaRPr lang="tr-TR" sz="90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Okuma-seslendirme çalışmalarına başlanması.</a:t>
                      </a:r>
                      <a:endParaRPr lang="tr-TR" sz="9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Okuma-seslendirme çalışmalarına devam edilmesi.</a:t>
                      </a:r>
                      <a:endParaRPr lang="tr-TR" sz="9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Oluşturulan kayıtların alfabetik listesinin oluşturulması.</a:t>
                      </a:r>
                      <a:endParaRPr lang="tr-TR"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3611" marR="61043" marT="2707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tr-TR"/>
                    </a:p>
                  </a:txBody>
                  <a:tcPr/>
                </a:tc>
                <a:extLst>
                  <a:ext uri="{0D108BD9-81ED-4DB2-BD59-A6C34878D82A}">
                    <a16:rowId xmlns:a16="http://schemas.microsoft.com/office/drawing/2014/main" val="10003"/>
                  </a:ext>
                </a:extLst>
              </a:tr>
              <a:tr h="368866">
                <a:tc gridSpan="2">
                  <a:txBody>
                    <a:bodyPr/>
                    <a:lstStyle/>
                    <a:p>
                      <a:pPr marL="342900" lvl="0" indent="-342900" algn="just">
                        <a:lnSpc>
                          <a:spcPct val="107000"/>
                        </a:lnSpc>
                        <a:spcAft>
                          <a:spcPts val="0"/>
                        </a:spcAft>
                        <a:buFont typeface="+mj-lt"/>
                        <a:buAutoNum type="arabicPeriod"/>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Hafta:</a:t>
                      </a:r>
                      <a:r>
                        <a:rPr lang="tr-TR" sz="700" b="1">
                          <a:effectLst/>
                          <a:latin typeface="Times New Roman" panose="02020603050405020304" pitchFamily="18" charset="0"/>
                          <a:ea typeface="Calibri" panose="020F0502020204030204" pitchFamily="34" charset="0"/>
                          <a:cs typeface="Times New Roman" panose="02020603050405020304" pitchFamily="18" charset="0"/>
                        </a:rPr>
                        <a:t> </a:t>
                      </a:r>
                      <a:endParaRPr lang="tr-TR" sz="90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Okuma-seslendirme çalışmalarına devam edilmesi.</a:t>
                      </a:r>
                      <a:endParaRPr lang="tr-TR" sz="9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Oluşturulan kayıtların alfabetik listesinin oluşturulması.</a:t>
                      </a:r>
                      <a:endParaRPr lang="tr-TR"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3611" marR="61043" marT="2707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4"/>
                  </a:ext>
                </a:extLst>
              </a:tr>
              <a:tr h="385669">
                <a:tc gridSpan="2">
                  <a:txBody>
                    <a:bodyPr/>
                    <a:lstStyle/>
                    <a:p>
                      <a:pPr marL="342900" lvl="0" indent="-342900" algn="just">
                        <a:lnSpc>
                          <a:spcPct val="107000"/>
                        </a:lnSpc>
                        <a:spcAft>
                          <a:spcPts val="0"/>
                        </a:spcAft>
                        <a:buFont typeface="+mj-lt"/>
                        <a:buAutoNum type="arabicPeriod"/>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Hafta: </a:t>
                      </a:r>
                      <a:endParaRPr lang="tr-TR" sz="90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700">
                          <a:effectLst/>
                          <a:latin typeface="Times New Roman" panose="02020603050405020304" pitchFamily="18" charset="0"/>
                          <a:ea typeface="Calibri" panose="020F0502020204030204" pitchFamily="34" charset="0"/>
                          <a:cs typeface="Times New Roman" panose="02020603050405020304" pitchFamily="18" charset="0"/>
                        </a:rPr>
                        <a:t>Okuma-seslendirme çalışmalarına devam edilmesi.</a:t>
                      </a:r>
                      <a:endParaRPr lang="tr-TR" sz="9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Oluşturulan kayıtların alfabetik listesinin oluşturulması.  </a:t>
                      </a:r>
                      <a:endParaRPr lang="tr-TR"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3611" marR="61043" marT="2707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extLst>
                  <a:ext uri="{0D108BD9-81ED-4DB2-BD59-A6C34878D82A}">
                    <a16:rowId xmlns:a16="http://schemas.microsoft.com/office/drawing/2014/main" val="10005"/>
                  </a:ext>
                </a:extLst>
              </a:tr>
              <a:tr h="482815">
                <a:tc gridSpan="2">
                  <a:txBody>
                    <a:bodyPr/>
                    <a:lstStyle/>
                    <a:p>
                      <a:pPr marL="342900" lvl="0" indent="-342900" algn="just">
                        <a:lnSpc>
                          <a:spcPct val="107000"/>
                        </a:lnSpc>
                        <a:spcAft>
                          <a:spcPts val="0"/>
                        </a:spcAft>
                        <a:buFont typeface="+mj-lt"/>
                        <a:buAutoNum type="arabicPeriod"/>
                      </a:pPr>
                      <a:r>
                        <a:rPr lang="tr-TR" sz="700" b="1">
                          <a:effectLst/>
                          <a:latin typeface="Times New Roman" panose="02020603050405020304" pitchFamily="18" charset="0"/>
                          <a:ea typeface="Times New Roman" panose="02020603050405020304" pitchFamily="18" charset="0"/>
                          <a:cs typeface="Times New Roman" panose="02020603050405020304" pitchFamily="18" charset="0"/>
                        </a:rPr>
                        <a:t>Hafta: </a:t>
                      </a:r>
                      <a:endParaRPr lang="tr-TR" sz="90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Oluşturulan kayıtların görme engelli vatandaşlarımızın erişim sağlayabileceği dijital kütüphanenin oluşturulması.</a:t>
                      </a:r>
                      <a:endParaRPr lang="tr-TR" sz="9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 Görme engelli vatandaşlarımızın erişim sağlayacakları dijital kütüphanenin yayımlanacağı platformun tanıtımının yapılması.</a:t>
                      </a:r>
                      <a:endParaRPr lang="tr-TR" sz="90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Hizmetin sunulması. </a:t>
                      </a:r>
                      <a:endParaRPr lang="tr-TR"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53611" marR="61043" marT="2707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6"/>
                  </a:ext>
                </a:extLst>
              </a:tr>
              <a:tr h="897530">
                <a:tc gridSpan="2">
                  <a:txBody>
                    <a:bodyPr/>
                    <a:lstStyle/>
                    <a:p>
                      <a:pPr algn="just">
                        <a:lnSpc>
                          <a:spcPct val="107000"/>
                        </a:lnSpc>
                        <a:spcAft>
                          <a:spcPts val="0"/>
                        </a:spcAft>
                      </a:pPr>
                      <a:r>
                        <a:rPr lang="tr-TR" sz="700" b="1">
                          <a:effectLst/>
                          <a:latin typeface="Times New Roman" panose="02020603050405020304" pitchFamily="18" charset="0"/>
                          <a:ea typeface="Calibri" panose="020F0502020204030204" pitchFamily="34" charset="0"/>
                          <a:cs typeface="Times New Roman" panose="02020603050405020304" pitchFamily="18" charset="0"/>
                        </a:rPr>
                        <a:t>Görev Ekibinin İş Paylaşımı: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700">
                          <a:effectLst/>
                          <a:latin typeface="Times New Roman" panose="02020603050405020304" pitchFamily="18" charset="0"/>
                          <a:ea typeface="Calibri" panose="020F0502020204030204" pitchFamily="34" charset="0"/>
                          <a:cs typeface="Times New Roman" panose="02020603050405020304" pitchFamily="18" charset="0"/>
                        </a:rPr>
                        <a:t>Görevin tanıtım ve bilgilendirme çalışmaları (Danışman)</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700">
                          <a:effectLst/>
                          <a:latin typeface="Times New Roman" panose="02020603050405020304" pitchFamily="18" charset="0"/>
                          <a:ea typeface="Calibri" panose="020F0502020204030204" pitchFamily="34" charset="0"/>
                          <a:cs typeface="Times New Roman" panose="02020603050405020304" pitchFamily="18" charset="0"/>
                        </a:rPr>
                        <a:t>Görevin paydaşı kurum ve kuruluşlarla görüşmelerin planlanması ve destek sağlanması (Okul koordinatörü, danışman, ekip üyesi/üyeleri)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700">
                          <a:effectLst/>
                          <a:latin typeface="Times New Roman" panose="02020603050405020304" pitchFamily="18" charset="0"/>
                          <a:ea typeface="Calibri" panose="020F0502020204030204" pitchFamily="34" charset="0"/>
                          <a:cs typeface="Times New Roman" panose="02020603050405020304" pitchFamily="18" charset="0"/>
                        </a:rPr>
                        <a:t>Okulun internet sitesinde görevin tanıtımının yapılması (ekip üyesi/üyeleri)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700">
                          <a:effectLst/>
                          <a:latin typeface="Times New Roman" panose="02020603050405020304" pitchFamily="18" charset="0"/>
                          <a:ea typeface="Calibri" panose="020F0502020204030204" pitchFamily="34" charset="0"/>
                          <a:cs typeface="Times New Roman" panose="02020603050405020304" pitchFamily="18" charset="0"/>
                        </a:rPr>
                        <a:t>Okuma-seslendirme çalışmalarında kullanılacak materyallerin belirlenmesi (ekip üyesi/üyeleri)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700">
                          <a:effectLst/>
                          <a:latin typeface="Times New Roman" panose="02020603050405020304" pitchFamily="18" charset="0"/>
                          <a:ea typeface="Calibri" panose="020F0502020204030204" pitchFamily="34" charset="0"/>
                          <a:cs typeface="Times New Roman" panose="02020603050405020304" pitchFamily="18" charset="0"/>
                        </a:rPr>
                        <a:t>Okuma-seslendirme çalışmaları (ekip üyesi/üyeleri)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Dijital kütüphanenin oluşturmasına yönelik çalışmalar </a:t>
                      </a:r>
                      <a:r>
                        <a:rPr lang="tr-TR" sz="700">
                          <a:effectLst/>
                          <a:latin typeface="Times New Roman" panose="02020603050405020304" pitchFamily="18" charset="0"/>
                          <a:ea typeface="Calibri" panose="020F0502020204030204" pitchFamily="34" charset="0"/>
                          <a:cs typeface="Times New Roman" panose="02020603050405020304" pitchFamily="18" charset="0"/>
                        </a:rPr>
                        <a:t>(ekip üyesi/üyeleri)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3611" marR="61043" marT="2707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7"/>
                  </a:ext>
                </a:extLst>
              </a:tr>
              <a:tr h="368866">
                <a:tc>
                  <a:txBody>
                    <a:bodyPr/>
                    <a:lstStyle/>
                    <a:p>
                      <a:pPr algn="ctr">
                        <a:lnSpc>
                          <a:spcPct val="107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Danışman</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İsim</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700">
                          <a:effectLst/>
                          <a:latin typeface="Times New Roman" panose="02020603050405020304" pitchFamily="18" charset="0"/>
                          <a:ea typeface="Times New Roman" panose="02020603050405020304" pitchFamily="18" charset="0"/>
                          <a:cs typeface="Times New Roman" panose="02020603050405020304" pitchFamily="18" charset="0"/>
                        </a:rPr>
                        <a:t>İmza</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3611" marR="61043" marT="2707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763270">
                        <a:lnSpc>
                          <a:spcPct val="107000"/>
                        </a:lnSpc>
                        <a:spcAft>
                          <a:spcPts val="0"/>
                        </a:spcAft>
                      </a:pPr>
                      <a:r>
                        <a:rPr lang="tr-TR" sz="700" dirty="0">
                          <a:effectLst/>
                          <a:latin typeface="Times New Roman" panose="02020603050405020304" pitchFamily="18" charset="0"/>
                          <a:ea typeface="Times New Roman" panose="02020603050405020304" pitchFamily="18" charset="0"/>
                          <a:cs typeface="Times New Roman" panose="02020603050405020304" pitchFamily="18" charset="0"/>
                        </a:rPr>
                        <a:t>         Koordinatör</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700" dirty="0">
                          <a:effectLst/>
                          <a:latin typeface="Times New Roman" panose="02020603050405020304" pitchFamily="18" charset="0"/>
                          <a:ea typeface="Times New Roman" panose="02020603050405020304" pitchFamily="18" charset="0"/>
                          <a:cs typeface="Times New Roman" panose="02020603050405020304" pitchFamily="18" charset="0"/>
                        </a:rPr>
                        <a:t>İsim</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marL="763270">
                        <a:lnSpc>
                          <a:spcPct val="107000"/>
                        </a:lnSpc>
                        <a:spcAft>
                          <a:spcPts val="0"/>
                        </a:spcAft>
                      </a:pPr>
                      <a:r>
                        <a:rPr lang="tr-TR" sz="700" dirty="0">
                          <a:effectLst/>
                          <a:latin typeface="Times New Roman" panose="02020603050405020304" pitchFamily="18" charset="0"/>
                          <a:ea typeface="Times New Roman" panose="02020603050405020304" pitchFamily="18" charset="0"/>
                          <a:cs typeface="Times New Roman" panose="02020603050405020304" pitchFamily="18" charset="0"/>
                        </a:rPr>
                        <a:t>                 İmza</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611" marR="61043" marT="27071"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8"/>
                  </a:ext>
                </a:extLst>
              </a:tr>
            </a:tbl>
          </a:graphicData>
        </a:graphic>
      </p:graphicFrame>
      <p:sp>
        <p:nvSpPr>
          <p:cNvPr id="11" name="Dikdörtgen 10"/>
          <p:cNvSpPr/>
          <p:nvPr/>
        </p:nvSpPr>
        <p:spPr>
          <a:xfrm>
            <a:off x="5716595" y="1015623"/>
            <a:ext cx="4944319" cy="269304"/>
          </a:xfrm>
          <a:prstGeom prst="rect">
            <a:avLst/>
          </a:prstGeom>
        </p:spPr>
        <p:txBody>
          <a:bodyPr wrap="square">
            <a:spAutoFit/>
          </a:bodyPr>
          <a:lstStyle/>
          <a:p>
            <a:pPr algn="ctr">
              <a:lnSpc>
                <a:spcPct val="115000"/>
              </a:lnSpc>
              <a:spcAft>
                <a:spcPts val="0"/>
              </a:spcAft>
            </a:pPr>
            <a:r>
              <a:rPr lang="tr-TR" sz="1000" b="1" dirty="0">
                <a:latin typeface="Times New Roman" panose="02020603050405020304" pitchFamily="18" charset="0"/>
                <a:ea typeface="Calibri" panose="020F0502020204030204" pitchFamily="34" charset="0"/>
                <a:cs typeface="Times New Roman" panose="02020603050405020304" pitchFamily="18" charset="0"/>
              </a:rPr>
              <a:t>SOSYAL SORUMLULUK PROGRAMI GÖREV ÇALIŞMA ÖRNEK </a:t>
            </a:r>
            <a:r>
              <a:rPr lang="tr-TR" sz="1000" b="1" dirty="0" smtClean="0">
                <a:latin typeface="Times New Roman" panose="02020603050405020304" pitchFamily="18" charset="0"/>
                <a:ea typeface="Calibri" panose="020F0502020204030204" pitchFamily="34" charset="0"/>
                <a:cs typeface="Times New Roman" panose="02020603050405020304" pitchFamily="18" charset="0"/>
              </a:rPr>
              <a:t>PLANI</a:t>
            </a:r>
          </a:p>
        </p:txBody>
      </p:sp>
      <p:sp>
        <p:nvSpPr>
          <p:cNvPr id="13" name="Dikdörtgen 12"/>
          <p:cNvSpPr/>
          <p:nvPr/>
        </p:nvSpPr>
        <p:spPr>
          <a:xfrm>
            <a:off x="10783919" y="1079166"/>
            <a:ext cx="575799" cy="246221"/>
          </a:xfrm>
          <a:prstGeom prst="rect">
            <a:avLst/>
          </a:prstGeom>
        </p:spPr>
        <p:txBody>
          <a:bodyPr wrap="none">
            <a:spAutoFit/>
          </a:bodyPr>
          <a:lstStyle/>
          <a:p>
            <a:r>
              <a:rPr lang="tr-TR" sz="1000" b="1" dirty="0">
                <a:latin typeface="Times New Roman" panose="02020603050405020304" pitchFamily="18" charset="0"/>
                <a:ea typeface="Calibri" panose="020F0502020204030204" pitchFamily="34" charset="0"/>
              </a:rPr>
              <a:t>EK-9/a</a:t>
            </a:r>
            <a:endParaRPr lang="tr-TR" sz="1000" dirty="0"/>
          </a:p>
        </p:txBody>
      </p:sp>
    </p:spTree>
    <p:extLst>
      <p:ext uri="{BB962C8B-B14F-4D97-AF65-F5344CB8AC3E}">
        <p14:creationId xmlns:p14="http://schemas.microsoft.com/office/powerpoint/2010/main" val="31724108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813"/>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graphicFrame>
        <p:nvGraphicFramePr>
          <p:cNvPr id="6" name="Tablo 5"/>
          <p:cNvGraphicFramePr>
            <a:graphicFrameLocks noGrp="1"/>
          </p:cNvGraphicFramePr>
          <p:nvPr>
            <p:extLst>
              <p:ext uri="{D42A27DB-BD31-4B8C-83A1-F6EECF244321}">
                <p14:modId xmlns:p14="http://schemas.microsoft.com/office/powerpoint/2010/main" val="1811323811"/>
              </p:ext>
            </p:extLst>
          </p:nvPr>
        </p:nvGraphicFramePr>
        <p:xfrm>
          <a:off x="907755" y="1288902"/>
          <a:ext cx="4852965" cy="1136650"/>
        </p:xfrm>
        <a:graphic>
          <a:graphicData uri="http://schemas.openxmlformats.org/drawingml/2006/table">
            <a:tbl>
              <a:tblPr firstRow="1" firstCol="1" bandRow="1"/>
              <a:tblGrid>
                <a:gridCol w="4852965">
                  <a:extLst>
                    <a:ext uri="{9D8B030D-6E8A-4147-A177-3AD203B41FA5}">
                      <a16:colId xmlns:a16="http://schemas.microsoft.com/office/drawing/2014/main" val="20000"/>
                    </a:ext>
                  </a:extLst>
                </a:gridCol>
              </a:tblGrid>
              <a:tr h="249555">
                <a:tc>
                  <a:txBody>
                    <a:bodyPr/>
                    <a:lstStyle/>
                    <a:p>
                      <a:pPr algn="just">
                        <a:lnSpc>
                          <a:spcPct val="107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Proje Başlama ve Bitiş Tarihi:  </a:t>
                      </a:r>
                      <a:r>
                        <a:rPr lang="tr-TR" sz="800" dirty="0">
                          <a:effectLst/>
                          <a:latin typeface="Times New Roman" panose="02020603050405020304" pitchFamily="18" charset="0"/>
                          <a:ea typeface="Calibri" panose="020F0502020204030204" pitchFamily="34" charset="0"/>
                          <a:cs typeface="Times New Roman" panose="02020603050405020304" pitchFamily="18" charset="0"/>
                        </a:rPr>
                        <a:t>12/02/2024 -  03/06/2024</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0"/>
                  </a:ext>
                </a:extLst>
              </a:tr>
              <a:tr h="234950">
                <a:tc>
                  <a:txBody>
                    <a:bodyPr/>
                    <a:lstStyle/>
                    <a:p>
                      <a:pPr>
                        <a:lnSpc>
                          <a:spcPct val="107000"/>
                        </a:lnSpc>
                        <a:spcAft>
                          <a:spcPts val="0"/>
                        </a:spcAft>
                      </a:pPr>
                      <a:r>
                        <a:rPr lang="tr-TR" sz="800" b="1">
                          <a:effectLst/>
                          <a:latin typeface="Times New Roman" panose="02020603050405020304" pitchFamily="18" charset="0"/>
                          <a:ea typeface="Calibri" panose="020F0502020204030204" pitchFamily="34" charset="0"/>
                          <a:cs typeface="Times New Roman" panose="02020603050405020304" pitchFamily="18" charset="0"/>
                        </a:rPr>
                        <a:t>Proje Adı: </a:t>
                      </a:r>
                      <a:r>
                        <a:rPr lang="tr-TR" sz="800">
                          <a:effectLst/>
                          <a:latin typeface="Times New Roman" panose="02020603050405020304" pitchFamily="18" charset="0"/>
                          <a:ea typeface="Calibri" panose="020F0502020204030204" pitchFamily="34" charset="0"/>
                          <a:cs typeface="Times New Roman" panose="02020603050405020304" pitchFamily="18" charset="0"/>
                        </a:rPr>
                        <a:t>Çevresel Sürdürülebilirlikte Genç Katılımının Artırılması</a:t>
                      </a:r>
                      <a:r>
                        <a:rPr lang="tr-TR" sz="800" b="1">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just">
                        <a:lnSpc>
                          <a:spcPct val="107000"/>
                        </a:lnSpc>
                        <a:spcAft>
                          <a:spcPts val="0"/>
                        </a:spcAft>
                      </a:pPr>
                      <a:r>
                        <a:rPr lang="tr-TR" sz="800" b="1">
                          <a:effectLst/>
                          <a:latin typeface="Times New Roman" panose="02020603050405020304" pitchFamily="18" charset="0"/>
                          <a:ea typeface="Calibri" panose="020F0502020204030204" pitchFamily="34" charset="0"/>
                          <a:cs typeface="Times New Roman" panose="02020603050405020304" pitchFamily="18" charset="0"/>
                        </a:rPr>
                        <a:t>Proje Alanı: </a:t>
                      </a:r>
                      <a:r>
                        <a:rPr lang="tr-TR" sz="800">
                          <a:effectLst/>
                          <a:latin typeface="Times New Roman" panose="02020603050405020304" pitchFamily="18" charset="0"/>
                          <a:ea typeface="Calibri" panose="020F0502020204030204" pitchFamily="34" charset="0"/>
                          <a:cs typeface="Times New Roman" panose="02020603050405020304" pitchFamily="18" charset="0"/>
                        </a:rPr>
                        <a:t>Doğa ve Çevre, Yeşil Dönüşüm, Sıfır Atık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2"/>
                  </a:ext>
                </a:extLst>
              </a:tr>
              <a:tr h="0">
                <a:tc>
                  <a:txBody>
                    <a:bodyPr/>
                    <a:lstStyle/>
                    <a:p>
                      <a:pPr algn="just">
                        <a:lnSpc>
                          <a:spcPct val="107000"/>
                        </a:lnSpc>
                        <a:spcAft>
                          <a:spcPts val="0"/>
                        </a:spcAft>
                      </a:pPr>
                      <a:r>
                        <a:rPr lang="tr-TR" sz="800" b="1">
                          <a:effectLst/>
                          <a:latin typeface="Times New Roman" panose="02020603050405020304" pitchFamily="18" charset="0"/>
                          <a:ea typeface="Calibri" panose="020F0502020204030204" pitchFamily="34" charset="0"/>
                          <a:cs typeface="Times New Roman" panose="02020603050405020304" pitchFamily="18" charset="0"/>
                        </a:rPr>
                        <a:t>Danışman: </a:t>
                      </a:r>
                      <a:r>
                        <a:rPr lang="tr-TR" sz="80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just">
                        <a:lnSpc>
                          <a:spcPct val="107000"/>
                        </a:lnSpc>
                        <a:spcAft>
                          <a:spcPts val="0"/>
                        </a:spcAft>
                      </a:pPr>
                      <a:r>
                        <a:rPr lang="tr-TR" sz="800" b="1">
                          <a:effectLst/>
                          <a:latin typeface="Times New Roman" panose="02020603050405020304" pitchFamily="18" charset="0"/>
                          <a:ea typeface="Calibri" panose="020F0502020204030204" pitchFamily="34" charset="0"/>
                          <a:cs typeface="Times New Roman" panose="02020603050405020304" pitchFamily="18" charset="0"/>
                        </a:rPr>
                        <a:t>Sosyal Sorumluluk Programı Okul Koordinatörü: </a:t>
                      </a:r>
                      <a:r>
                        <a:rPr lang="tr-TR" sz="8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extLst>
                  <a:ext uri="{0D108BD9-81ED-4DB2-BD59-A6C34878D82A}">
                    <a16:rowId xmlns:a16="http://schemas.microsoft.com/office/drawing/2014/main" val="10004"/>
                  </a:ext>
                </a:extLst>
              </a:tr>
              <a:tr h="0">
                <a:tc>
                  <a:txBody>
                    <a:bodyPr/>
                    <a:lstStyle/>
                    <a:p>
                      <a:pPr algn="just">
                        <a:lnSpc>
                          <a:spcPct val="107000"/>
                        </a:lnSpc>
                        <a:spcAft>
                          <a:spcPts val="0"/>
                        </a:spcAft>
                      </a:pPr>
                      <a:r>
                        <a:rPr lang="tr-TR" sz="800" b="1" dirty="0">
                          <a:effectLst/>
                          <a:latin typeface="Times New Roman" panose="02020603050405020304" pitchFamily="18" charset="0"/>
                          <a:ea typeface="Calibri" panose="020F0502020204030204" pitchFamily="34" charset="0"/>
                          <a:cs typeface="Times New Roman" panose="02020603050405020304" pitchFamily="18" charset="0"/>
                        </a:rPr>
                        <a:t>Projeye Katkı Sağlayabilecek Kurum veya Kuruluşlar: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800" dirty="0">
                          <a:effectLst/>
                          <a:latin typeface="Times New Roman" panose="02020603050405020304" pitchFamily="18" charset="0"/>
                          <a:ea typeface="Calibri" panose="020F0502020204030204" pitchFamily="34" charset="0"/>
                          <a:cs typeface="Times New Roman" panose="02020603050405020304" pitchFamily="18" charset="0"/>
                        </a:rPr>
                        <a:t>Çevre, Şehircilik ve İklim Değişikliği İl Müdürlüğü, Belediye, Kaymakamlık, Üniversite, Muhtarlık</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2055614285"/>
              </p:ext>
            </p:extLst>
          </p:nvPr>
        </p:nvGraphicFramePr>
        <p:xfrm>
          <a:off x="907754" y="2425552"/>
          <a:ext cx="4852966" cy="4319614"/>
        </p:xfrm>
        <a:graphic>
          <a:graphicData uri="http://schemas.openxmlformats.org/drawingml/2006/table">
            <a:tbl>
              <a:tblPr firstRow="1" firstCol="1" bandRow="1"/>
              <a:tblGrid>
                <a:gridCol w="2444620">
                  <a:extLst>
                    <a:ext uri="{9D8B030D-6E8A-4147-A177-3AD203B41FA5}">
                      <a16:colId xmlns:a16="http://schemas.microsoft.com/office/drawing/2014/main" val="20000"/>
                    </a:ext>
                  </a:extLst>
                </a:gridCol>
                <a:gridCol w="2408346">
                  <a:extLst>
                    <a:ext uri="{9D8B030D-6E8A-4147-A177-3AD203B41FA5}">
                      <a16:colId xmlns:a16="http://schemas.microsoft.com/office/drawing/2014/main" val="20001"/>
                    </a:ext>
                  </a:extLst>
                </a:gridCol>
              </a:tblGrid>
              <a:tr h="163435">
                <a:tc gridSpan="2">
                  <a:txBody>
                    <a:bodyPr/>
                    <a:lstStyle/>
                    <a:p>
                      <a:pPr algn="just">
                        <a:lnSpc>
                          <a:spcPct val="107000"/>
                        </a:lnSpc>
                        <a:spcAft>
                          <a:spcPts val="800"/>
                        </a:spcAft>
                      </a:pPr>
                      <a:r>
                        <a:rPr lang="tr-TR" sz="600" b="1" dirty="0">
                          <a:effectLst/>
                          <a:latin typeface="Times New Roman" panose="02020603050405020304" pitchFamily="18" charset="0"/>
                          <a:ea typeface="Calibri" panose="020F0502020204030204" pitchFamily="34" charset="0"/>
                          <a:cs typeface="Times New Roman" panose="02020603050405020304" pitchFamily="18" charset="0"/>
                        </a:rPr>
                        <a:t>Proje Uygulama Basamakları</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423" marR="58551" marT="25966"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tr-TR"/>
                    </a:p>
                  </a:txBody>
                  <a:tcPr/>
                </a:tc>
                <a:extLst>
                  <a:ext uri="{0D108BD9-81ED-4DB2-BD59-A6C34878D82A}">
                    <a16:rowId xmlns:a16="http://schemas.microsoft.com/office/drawing/2014/main" val="10000"/>
                  </a:ext>
                </a:extLst>
              </a:tr>
              <a:tr h="1037633">
                <a:tc gridSpan="2">
                  <a:txBody>
                    <a:bodyPr/>
                    <a:lstStyle/>
                    <a:p>
                      <a:pPr marL="342900" lvl="0" indent="-342900" algn="just">
                        <a:lnSpc>
                          <a:spcPct val="107000"/>
                        </a:lnSpc>
                        <a:spcAft>
                          <a:spcPts val="0"/>
                        </a:spcAft>
                        <a:buFont typeface="+mj-lt"/>
                        <a:buAutoNum type="arabicPeriod"/>
                      </a:pPr>
                      <a:r>
                        <a:rPr lang="tr-TR" sz="600" b="1" dirty="0">
                          <a:effectLst/>
                          <a:latin typeface="Times New Roman" panose="02020603050405020304" pitchFamily="18" charset="0"/>
                          <a:ea typeface="Times New Roman" panose="02020603050405020304" pitchFamily="18" charset="0"/>
                          <a:cs typeface="Times New Roman" panose="02020603050405020304" pitchFamily="18" charset="0"/>
                        </a:rPr>
                        <a:t>Ay: Eğitim Etkinlikleri ve Seminerler</a:t>
                      </a:r>
                      <a:endParaRPr lang="tr-T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Projeye katılan öğrencilere projenin amacı, genel ilkeleri, kapsamı ve faaliyet sonu beklenen fayda ve kazanımlar hakkında danışman tarafından bilgilendirme toplantısı yapılması.</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Projede görev alacak öğrencilerin görev tanımlarının belirlenerek iş bölümü yapılması.</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Projenin tanıtımına yönelik okulun internet sitesinde haber yapılması.</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100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Paydaş kurum ve kuruluşların temsilcilerinin katılımı ile tüm okul öğrencilerine sürdürülebilirlik seminerlerinin düzenlenmesi ve atölye çalışmalarının yapılması.</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100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Seminerlerde sürdürülebilirlik, çevre koruma ve iklim değişikliği konularında öğrencilerin bilgilendirilmesi.</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423" marR="58551" marT="25966"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tr-TR"/>
                    </a:p>
                  </a:txBody>
                  <a:tcPr/>
                </a:tc>
                <a:extLst>
                  <a:ext uri="{0D108BD9-81ED-4DB2-BD59-A6C34878D82A}">
                    <a16:rowId xmlns:a16="http://schemas.microsoft.com/office/drawing/2014/main" val="10001"/>
                  </a:ext>
                </a:extLst>
              </a:tr>
              <a:tr h="444278">
                <a:tc gridSpan="2">
                  <a:txBody>
                    <a:bodyPr/>
                    <a:lstStyle/>
                    <a:p>
                      <a:pPr marL="342900" lvl="0" indent="-342900" algn="just">
                        <a:lnSpc>
                          <a:spcPct val="107000"/>
                        </a:lnSpc>
                        <a:spcAft>
                          <a:spcPts val="0"/>
                        </a:spcAft>
                        <a:buFont typeface="+mj-lt"/>
                        <a:buAutoNum type="arabicPeriod"/>
                      </a:pPr>
                      <a:r>
                        <a:rPr lang="tr-TR" sz="600" b="1" dirty="0">
                          <a:effectLst/>
                          <a:latin typeface="Times New Roman" panose="02020603050405020304" pitchFamily="18" charset="0"/>
                          <a:ea typeface="Times New Roman" panose="02020603050405020304" pitchFamily="18" charset="0"/>
                          <a:cs typeface="Times New Roman" panose="02020603050405020304" pitchFamily="18" charset="0"/>
                        </a:rPr>
                        <a:t>Ay: Eğitim Materyalleri Hazırlama</a:t>
                      </a:r>
                      <a:endParaRPr lang="tr-T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Sürdürülebilirlik, çevre koruma ve iklim değişikliği konularında eğitim materyallerinin hazırlanması.</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Videolar, </a:t>
                      </a:r>
                      <a:r>
                        <a:rPr lang="tr-TR" sz="600" dirty="0" err="1">
                          <a:effectLst/>
                          <a:latin typeface="Times New Roman" panose="02020603050405020304" pitchFamily="18" charset="0"/>
                          <a:ea typeface="Calibri" panose="020F0502020204030204" pitchFamily="34" charset="0"/>
                          <a:cs typeface="Times New Roman" panose="02020603050405020304" pitchFamily="18" charset="0"/>
                        </a:rPr>
                        <a:t>infografikler</a:t>
                      </a: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interaktif sunumlar gibi çeşitli öğrenme materyallerinin geliştirilmesi. </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Öğrencilere eğitmenlik becerileri, sunum teknikleri ve çevresel sürdürülebilirlik konularında derinlemesine bilgilerin verilmesi.</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423" marR="58551" marT="25966"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2"/>
                  </a:ext>
                </a:extLst>
              </a:tr>
              <a:tr h="548856">
                <a:tc gridSpan="2">
                  <a:txBody>
                    <a:bodyPr/>
                    <a:lstStyle/>
                    <a:p>
                      <a:pPr marL="342900" lvl="0" indent="-342900" algn="just">
                        <a:lnSpc>
                          <a:spcPct val="107000"/>
                        </a:lnSpc>
                        <a:spcAft>
                          <a:spcPts val="0"/>
                        </a:spcAft>
                        <a:buFont typeface="+mj-lt"/>
                        <a:buAutoNum type="arabicPeriod"/>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Ay: Genç Çevrecileri Yetiştirme (Akran Eğitimi)</a:t>
                      </a:r>
                      <a:endParaRPr lang="tr-TR" sz="90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600">
                          <a:effectLst/>
                          <a:latin typeface="Times New Roman" panose="02020603050405020304" pitchFamily="18" charset="0"/>
                          <a:ea typeface="Calibri" panose="020F0502020204030204" pitchFamily="34" charset="0"/>
                          <a:cs typeface="Times New Roman" panose="02020603050405020304" pitchFamily="18" charset="0"/>
                        </a:rPr>
                        <a:t>Ekipte görev alan öğrenciler tarafından çevresel sürdürülebilirlik konusunda okulun diğer öğrencilerine hazırlanan eğitim materyallerini sunmaları.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tr-TR" sz="600">
                          <a:effectLst/>
                          <a:latin typeface="Times New Roman" panose="02020603050405020304" pitchFamily="18" charset="0"/>
                          <a:ea typeface="Calibri" panose="020F0502020204030204" pitchFamily="34" charset="0"/>
                          <a:cs typeface="Times New Roman" panose="02020603050405020304" pitchFamily="18" charset="0"/>
                        </a:rPr>
                        <a:t>Ekipte görev alan öğrenciler tarafından çevresel sürdürülebilirlik konusunda bulundukları yerleşim birimindeki diğer okulların öğrencilerine hazırlanan eğitim materyallerini sunmaları.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1423" marR="58551" marT="25966"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hMerge="1">
                  <a:txBody>
                    <a:bodyPr/>
                    <a:lstStyle/>
                    <a:p>
                      <a:endParaRPr lang="tr-TR"/>
                    </a:p>
                  </a:txBody>
                  <a:tcPr/>
                </a:tc>
                <a:extLst>
                  <a:ext uri="{0D108BD9-81ED-4DB2-BD59-A6C34878D82A}">
                    <a16:rowId xmlns:a16="http://schemas.microsoft.com/office/drawing/2014/main" val="10003"/>
                  </a:ext>
                </a:extLst>
              </a:tr>
              <a:tr h="552420">
                <a:tc gridSpan="2">
                  <a:txBody>
                    <a:bodyPr/>
                    <a:lstStyle/>
                    <a:p>
                      <a:pPr marL="342900" lvl="0" indent="-342900" algn="just">
                        <a:lnSpc>
                          <a:spcPct val="115000"/>
                        </a:lnSpc>
                        <a:spcAft>
                          <a:spcPts val="0"/>
                        </a:spcAft>
                        <a:buFont typeface="+mj-lt"/>
                        <a:buAutoNum type="arabicPeriod"/>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Ay: Online Eğitim Platformu</a:t>
                      </a:r>
                      <a:endParaRPr lang="tr-TR" sz="90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600">
                          <a:effectLst/>
                          <a:latin typeface="Times New Roman" panose="02020603050405020304" pitchFamily="18" charset="0"/>
                          <a:ea typeface="Calibri" panose="020F0502020204030204" pitchFamily="34" charset="0"/>
                          <a:cs typeface="Times New Roman" panose="02020603050405020304" pitchFamily="18" charset="0"/>
                        </a:rPr>
                        <a:t>Çevresel sürdürülebilirlik konusundaki eğitim materyallerinin çevrimiçi bir platformda paylaşılması.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600">
                          <a:effectLst/>
                          <a:latin typeface="Times New Roman" panose="02020603050405020304" pitchFamily="18" charset="0"/>
                          <a:ea typeface="Calibri" panose="020F0502020204030204" pitchFamily="34" charset="0"/>
                          <a:cs typeface="Times New Roman" panose="02020603050405020304" pitchFamily="18" charset="0"/>
                        </a:rPr>
                        <a:t>Öğrencilerin ve topluluk üyelerinin kendi seviyelerinde öğrenmelerini sağlamak için interaktif derslerin sunulması.</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1423" marR="58551" marT="25966"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4"/>
                  </a:ext>
                </a:extLst>
              </a:tr>
              <a:tr h="1029894">
                <a:tc gridSpan="2">
                  <a:txBody>
                    <a:bodyPr/>
                    <a:lstStyle/>
                    <a:p>
                      <a:pPr algn="just">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Proje Ekibinin İş/Görev Dağılımı: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600">
                          <a:effectLst/>
                          <a:latin typeface="Times New Roman" panose="02020603050405020304" pitchFamily="18" charset="0"/>
                          <a:ea typeface="Calibri" panose="020F0502020204030204" pitchFamily="34" charset="0"/>
                          <a:cs typeface="Times New Roman" panose="02020603050405020304" pitchFamily="18" charset="0"/>
                        </a:rPr>
                        <a:t>Proje tanıtım ve bilgilendirme çalışmaları (Danışman)</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600">
                          <a:effectLst/>
                          <a:latin typeface="Times New Roman" panose="02020603050405020304" pitchFamily="18" charset="0"/>
                          <a:ea typeface="Calibri" panose="020F0502020204030204" pitchFamily="34" charset="0"/>
                          <a:cs typeface="Times New Roman" panose="02020603050405020304" pitchFamily="18" charset="0"/>
                        </a:rPr>
                        <a:t>Proje paydaşı kurum ve kuruluşlarla görüşmelerin planlanması ve destek sağlanması (Okul koordinatörü, danışman, ekip üyesi/üyeleri)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600">
                          <a:effectLst/>
                          <a:latin typeface="Times New Roman" panose="02020603050405020304" pitchFamily="18" charset="0"/>
                          <a:ea typeface="Calibri" panose="020F0502020204030204" pitchFamily="34" charset="0"/>
                          <a:cs typeface="Times New Roman" panose="02020603050405020304" pitchFamily="18" charset="0"/>
                        </a:rPr>
                        <a:t>Okulun internet sitesinde proje tanıtımının yapılması (ekip üyesi/üyeleri)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600">
                          <a:effectLst/>
                          <a:latin typeface="Times New Roman" panose="02020603050405020304" pitchFamily="18" charset="0"/>
                          <a:ea typeface="Calibri" panose="020F0502020204030204" pitchFamily="34" charset="0"/>
                          <a:cs typeface="Times New Roman" panose="02020603050405020304" pitchFamily="18" charset="0"/>
                        </a:rPr>
                        <a:t>Seminer ve atölye çalışmalarının organizasyonu (ekip üyesi/üyeleri)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600">
                          <a:effectLst/>
                          <a:latin typeface="Times New Roman" panose="02020603050405020304" pitchFamily="18" charset="0"/>
                          <a:ea typeface="Calibri" panose="020F0502020204030204" pitchFamily="34" charset="0"/>
                          <a:cs typeface="Times New Roman" panose="02020603050405020304" pitchFamily="18" charset="0"/>
                        </a:rPr>
                        <a:t>Eğitim materyalinin hazırlanmasına yönelik çalışmalar (ekip üyesi/üyeleri)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Akran eğitimlerine yönelik çalışmalar</a:t>
                      </a: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600">
                          <a:effectLst/>
                          <a:latin typeface="Times New Roman" panose="02020603050405020304" pitchFamily="18" charset="0"/>
                          <a:ea typeface="Calibri" panose="020F0502020204030204" pitchFamily="34" charset="0"/>
                          <a:cs typeface="Times New Roman" panose="02020603050405020304" pitchFamily="18" charset="0"/>
                        </a:rPr>
                        <a:t>(ekip üyesi/üyeleri)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Çevrimiçi Eğitim Platformu hazırlanmasına yönelik çalışmalar</a:t>
                      </a: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600">
                          <a:effectLst/>
                          <a:latin typeface="Times New Roman" panose="02020603050405020304" pitchFamily="18" charset="0"/>
                          <a:ea typeface="Calibri" panose="020F0502020204030204" pitchFamily="34" charset="0"/>
                          <a:cs typeface="Times New Roman" panose="02020603050405020304" pitchFamily="18" charset="0"/>
                        </a:rPr>
                        <a:t>(ekip üyesi/üyeleri)</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1423" marR="58551" marT="25966"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5"/>
                  </a:ext>
                </a:extLst>
              </a:tr>
              <a:tr h="130544">
                <a:tc>
                  <a:txBody>
                    <a:bodyPr/>
                    <a:lstStyle/>
                    <a:p>
                      <a:pPr algn="ctr">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Danışman</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1423" marR="58551" marT="25966"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763270">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         Koordinatör</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1423" marR="58551" marT="25966"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6"/>
                  </a:ext>
                </a:extLst>
              </a:tr>
              <a:tr h="367446">
                <a:tc>
                  <a:txBody>
                    <a:bodyPr/>
                    <a:lstStyle/>
                    <a:p>
                      <a:pPr algn="ctr">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İsim</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İmza</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900">
                        <a:effectLst/>
                        <a:latin typeface="Calibri" panose="020F0502020204030204" pitchFamily="34" charset="0"/>
                        <a:ea typeface="Calibri" panose="020F0502020204030204" pitchFamily="34" charset="0"/>
                        <a:cs typeface="Times New Roman" panose="02020603050405020304" pitchFamily="18" charset="0"/>
                      </a:endParaRPr>
                    </a:p>
                  </a:txBody>
                  <a:tcPr marL="51423" marR="58551" marT="25966"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600" dirty="0">
                          <a:effectLst/>
                          <a:latin typeface="Times New Roman" panose="02020603050405020304" pitchFamily="18" charset="0"/>
                          <a:ea typeface="Times New Roman" panose="02020603050405020304" pitchFamily="18" charset="0"/>
                          <a:cs typeface="Times New Roman" panose="02020603050405020304" pitchFamily="18" charset="0"/>
                        </a:rPr>
                        <a:t>İsim</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600" dirty="0">
                          <a:effectLst/>
                          <a:latin typeface="Times New Roman" panose="02020603050405020304" pitchFamily="18" charset="0"/>
                          <a:ea typeface="Times New Roman" panose="02020603050405020304" pitchFamily="18" charset="0"/>
                          <a:cs typeface="Times New Roman" panose="02020603050405020304" pitchFamily="18" charset="0"/>
                        </a:rPr>
                        <a:t>İmza</a:t>
                      </a:r>
                      <a:endParaRPr lang="tr-T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1423" marR="58551" marT="25966"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8" name="Dikdörtgen 7"/>
          <p:cNvSpPr/>
          <p:nvPr/>
        </p:nvSpPr>
        <p:spPr>
          <a:xfrm>
            <a:off x="791340" y="980942"/>
            <a:ext cx="4443845" cy="258084"/>
          </a:xfrm>
          <a:prstGeom prst="rect">
            <a:avLst/>
          </a:prstGeom>
        </p:spPr>
        <p:txBody>
          <a:bodyPr wrap="none">
            <a:spAutoFit/>
          </a:bodyPr>
          <a:lstStyle/>
          <a:p>
            <a:pPr algn="ctr">
              <a:lnSpc>
                <a:spcPct val="115000"/>
              </a:lnSpc>
              <a:spcAft>
                <a:spcPts val="0"/>
              </a:spcAft>
            </a:pPr>
            <a:r>
              <a:rPr lang="tr-TR" sz="1000" b="1" dirty="0">
                <a:latin typeface="Times New Roman" panose="02020603050405020304" pitchFamily="18" charset="0"/>
                <a:ea typeface="Calibri" panose="020F0502020204030204" pitchFamily="34" charset="0"/>
                <a:cs typeface="Times New Roman" panose="02020603050405020304" pitchFamily="18" charset="0"/>
              </a:rPr>
              <a:t>SOSYAL SORUMLULUK PROGRAMI PROJE ÇALIŞMA ÖRNEK PLANI</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Dikdörtgen 8"/>
          <p:cNvSpPr/>
          <p:nvPr/>
        </p:nvSpPr>
        <p:spPr>
          <a:xfrm>
            <a:off x="5120801" y="1077431"/>
            <a:ext cx="639919" cy="246221"/>
          </a:xfrm>
          <a:prstGeom prst="rect">
            <a:avLst/>
          </a:prstGeom>
        </p:spPr>
        <p:txBody>
          <a:bodyPr wrap="none">
            <a:spAutoFit/>
          </a:bodyPr>
          <a:lstStyle/>
          <a:p>
            <a:r>
              <a:rPr lang="tr-TR" sz="1000" b="1" dirty="0">
                <a:latin typeface="Times New Roman" panose="02020603050405020304" pitchFamily="18" charset="0"/>
                <a:ea typeface="Calibri" panose="020F0502020204030204" pitchFamily="34" charset="0"/>
              </a:rPr>
              <a:t>EK-10/a</a:t>
            </a:r>
            <a:endParaRPr lang="tr-TR" sz="1000" dirty="0"/>
          </a:p>
        </p:txBody>
      </p:sp>
      <p:sp>
        <p:nvSpPr>
          <p:cNvPr id="11" name="Dikdörtgen 10"/>
          <p:cNvSpPr/>
          <p:nvPr/>
        </p:nvSpPr>
        <p:spPr>
          <a:xfrm>
            <a:off x="6106721" y="934823"/>
            <a:ext cx="5291701" cy="269304"/>
          </a:xfrm>
          <a:prstGeom prst="rect">
            <a:avLst/>
          </a:prstGeom>
        </p:spPr>
        <p:txBody>
          <a:bodyPr wrap="square">
            <a:spAutoFit/>
          </a:bodyPr>
          <a:lstStyle/>
          <a:p>
            <a:pPr algn="ctr">
              <a:lnSpc>
                <a:spcPct val="115000"/>
              </a:lnSpc>
              <a:spcAft>
                <a:spcPts val="0"/>
              </a:spcAft>
            </a:pPr>
            <a:r>
              <a:rPr lang="tr-TR" sz="1000" b="1" dirty="0">
                <a:latin typeface="Times New Roman" panose="02020603050405020304" pitchFamily="18" charset="0"/>
                <a:ea typeface="Calibri" panose="020F0502020204030204" pitchFamily="34" charset="0"/>
                <a:cs typeface="Times New Roman" panose="02020603050405020304" pitchFamily="18" charset="0"/>
              </a:rPr>
              <a:t>SOSYAL SORUMLULUK PROGRAMI İZLEME VE DEĞERLENDİRME </a:t>
            </a:r>
            <a:r>
              <a:rPr lang="tr-TR" sz="1000" b="1" dirty="0" smtClean="0">
                <a:latin typeface="Times New Roman" panose="02020603050405020304" pitchFamily="18" charset="0"/>
                <a:ea typeface="Calibri" panose="020F0502020204030204" pitchFamily="34" charset="0"/>
                <a:cs typeface="Times New Roman" panose="02020603050405020304" pitchFamily="18" charset="0"/>
              </a:rPr>
              <a:t>RAPORU</a:t>
            </a:r>
            <a:endParaRPr lang="tr-TR"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Dikdörtgen 11"/>
          <p:cNvSpPr/>
          <p:nvPr/>
        </p:nvSpPr>
        <p:spPr>
          <a:xfrm>
            <a:off x="10857889" y="1069475"/>
            <a:ext cx="540533" cy="269304"/>
          </a:xfrm>
          <a:prstGeom prst="rect">
            <a:avLst/>
          </a:prstGeom>
        </p:spPr>
        <p:txBody>
          <a:bodyPr wrap="none">
            <a:spAutoFit/>
          </a:bodyPr>
          <a:lstStyle/>
          <a:p>
            <a:pPr algn="just">
              <a:lnSpc>
                <a:spcPct val="115000"/>
              </a:lnSpc>
              <a:spcAft>
                <a:spcPts val="0"/>
              </a:spcAft>
            </a:pPr>
            <a:r>
              <a:rPr lang="tr-TR" sz="1000" b="1" dirty="0">
                <a:latin typeface="Times New Roman" panose="02020603050405020304" pitchFamily="18" charset="0"/>
                <a:ea typeface="Calibri" panose="020F0502020204030204" pitchFamily="34" charset="0"/>
                <a:cs typeface="Times New Roman" panose="02020603050405020304" pitchFamily="18" charset="0"/>
              </a:rPr>
              <a:t>EK-11</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3" name="Tablo 12"/>
          <p:cNvGraphicFramePr>
            <a:graphicFrameLocks noGrp="1"/>
          </p:cNvGraphicFramePr>
          <p:nvPr>
            <p:extLst>
              <p:ext uri="{D42A27DB-BD31-4B8C-83A1-F6EECF244321}">
                <p14:modId xmlns:p14="http://schemas.microsoft.com/office/powerpoint/2010/main" val="2642981598"/>
              </p:ext>
            </p:extLst>
          </p:nvPr>
        </p:nvGraphicFramePr>
        <p:xfrm>
          <a:off x="6442363" y="1288902"/>
          <a:ext cx="4846319" cy="5456265"/>
        </p:xfrm>
        <a:graphic>
          <a:graphicData uri="http://schemas.openxmlformats.org/drawingml/2006/table">
            <a:tbl>
              <a:tblPr firstRow="1" firstCol="1" bandRow="1"/>
              <a:tblGrid>
                <a:gridCol w="4846319">
                  <a:extLst>
                    <a:ext uri="{9D8B030D-6E8A-4147-A177-3AD203B41FA5}">
                      <a16:colId xmlns:a16="http://schemas.microsoft.com/office/drawing/2014/main" val="20000"/>
                    </a:ext>
                  </a:extLst>
                </a:gridCol>
              </a:tblGrid>
              <a:tr h="245248">
                <a:tc>
                  <a:txBody>
                    <a:bodyPr/>
                    <a:lstStyle/>
                    <a:p>
                      <a:pPr algn="just">
                        <a:lnSpc>
                          <a:spcPct val="107000"/>
                        </a:lnSpc>
                        <a:spcAft>
                          <a:spcPts val="0"/>
                        </a:spcAft>
                      </a:pPr>
                      <a:r>
                        <a:rPr lang="tr-TR" sz="600" dirty="0">
                          <a:effectLst/>
                          <a:latin typeface="Times New Roman" panose="02020603050405020304" pitchFamily="18" charset="0"/>
                          <a:ea typeface="Times New Roman" panose="02020603050405020304" pitchFamily="18" charset="0"/>
                          <a:cs typeface="Times New Roman" panose="02020603050405020304" pitchFamily="18" charset="0"/>
                        </a:rPr>
                        <a:t>İl Adı:</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0000"/>
                  </a:ext>
                </a:extLst>
              </a:tr>
              <a:tr h="245248">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İlçe Adı:</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5248">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Kurum Adı:</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0002"/>
                  </a:ext>
                </a:extLst>
              </a:tr>
              <a:tr h="245248">
                <a:tc>
                  <a:txBody>
                    <a:bodyPr/>
                    <a:lstStyle/>
                    <a:p>
                      <a:pPr algn="just">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1. Okulunuzda Sosyal Sorumluluk Programı kapsamında tamamlanan sosyal sorumluluk programı çalışma alanları nelerdir?</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67872">
                <a:tc>
                  <a:txBody>
                    <a:bodyPr/>
                    <a:lstStyle/>
                    <a:p>
                      <a:pPr algn="just">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2. Sosyal Sorumluluk Programı kapsamında okulunuzda tamamlanan etkinlik/görev/proje başlıkları nelerdir?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0004"/>
                  </a:ext>
                </a:extLst>
              </a:tr>
              <a:tr h="490494">
                <a:tc>
                  <a:txBody>
                    <a:bodyPr/>
                    <a:lstStyle/>
                    <a:p>
                      <a:pPr algn="just">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3. Sosyal Sorumluluk Programı kapsamında tamamlanan;</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Etkinlik sayısı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Görev sayısı		: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Proje sayısı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67872">
                <a:tc>
                  <a:txBody>
                    <a:bodyPr/>
                    <a:lstStyle/>
                    <a:p>
                      <a:pPr algn="just">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4. Okulunuzda Sosyal Sorumluluk Programı kapsamında tamamlanan faaliyetlerde okul-aile birliğinden yeterli destek alındı mı? Evet/Hayır ise açıklayınız?</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ea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0006"/>
                  </a:ext>
                </a:extLst>
              </a:tr>
              <a:tr h="131803">
                <a:tc>
                  <a:txBody>
                    <a:bodyPr/>
                    <a:lstStyle/>
                    <a:p>
                      <a:pPr indent="457200" algn="just">
                        <a:lnSpc>
                          <a:spcPct val="115000"/>
                        </a:lnSpc>
                        <a:spcAft>
                          <a:spcPts val="1000"/>
                        </a:spcAft>
                        <a:tabLst>
                          <a:tab pos="990600" algn="l"/>
                        </a:tabLst>
                      </a:pPr>
                      <a:r>
                        <a:rPr lang="tr-TR" sz="600">
                          <a:effectLst/>
                          <a:latin typeface="Times New Roman" panose="02020603050405020304" pitchFamily="18" charset="0"/>
                          <a:ea typeface="Calibri" panose="020F0502020204030204" pitchFamily="34" charset="0"/>
                          <a:cs typeface="Times New Roman" panose="02020603050405020304" pitchFamily="18" charset="0"/>
                        </a:rPr>
                        <a:t>5. Okulunuzda </a:t>
                      </a: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Sosyal Sorumluluk Kulübü var mıdır?</a:t>
                      </a:r>
                      <a:endParaRPr lang="tr-TR" sz="700">
                        <a:effectLst/>
                        <a:latin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90494">
                <a:tc>
                  <a:txBody>
                    <a:bodyPr/>
                    <a:lstStyle/>
                    <a:p>
                      <a:pPr algn="just">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6. Sosyal sorumluluk programı hangi yöntem ile yapıldı?</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Etkinlik/görev/proje ekibi oluşturularak,</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Sosyal sorumluluk kulübü olarak,</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600" dirty="0">
                          <a:effectLst/>
                          <a:latin typeface="Times New Roman" panose="02020603050405020304" pitchFamily="18" charset="0"/>
                          <a:ea typeface="Times New Roman" panose="02020603050405020304" pitchFamily="18" charset="0"/>
                          <a:cs typeface="Times New Roman" panose="02020603050405020304" pitchFamily="18" charset="0"/>
                        </a:rPr>
                        <a:t>Öğrenci kulübü faaliyeti olarak,</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0008"/>
                  </a:ext>
                </a:extLst>
              </a:tr>
              <a:tr h="263607">
                <a:tc>
                  <a:txBody>
                    <a:bodyPr/>
                    <a:lstStyle/>
                    <a:p>
                      <a:pPr indent="457200" algn="just">
                        <a:lnSpc>
                          <a:spcPct val="115000"/>
                        </a:lnSpc>
                        <a:spcAft>
                          <a:spcPts val="1000"/>
                        </a:spcAft>
                        <a:tabLst>
                          <a:tab pos="990600" algn="l"/>
                        </a:tabLst>
                      </a:pPr>
                      <a:r>
                        <a:rPr lang="tr-TR" sz="600">
                          <a:effectLst/>
                          <a:latin typeface="Times New Roman" panose="02020603050405020304" pitchFamily="18" charset="0"/>
                          <a:ea typeface="Calibri" panose="020F0502020204030204" pitchFamily="34" charset="0"/>
                          <a:cs typeface="Times New Roman" panose="02020603050405020304" pitchFamily="18" charset="0"/>
                        </a:rPr>
                        <a:t>7.  Okulunuzda Sosyal Sorumluluk Programı kapsamında yürütülen faaliyetlerde kaç öğretmen danışmanlık görevi almıştır?</a:t>
                      </a:r>
                      <a:endParaRPr lang="tr-TR" sz="700">
                        <a:effectLst/>
                        <a:latin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419135">
                <a:tc>
                  <a:txBody>
                    <a:bodyPr/>
                    <a:lstStyle/>
                    <a:p>
                      <a:pPr indent="457200" algn="just">
                        <a:lnSpc>
                          <a:spcPct val="115000"/>
                        </a:lnSpc>
                        <a:spcAft>
                          <a:spcPts val="1000"/>
                        </a:spcAft>
                        <a:tabLst>
                          <a:tab pos="990600" algn="l"/>
                        </a:tabLst>
                      </a:pPr>
                      <a:r>
                        <a:rPr lang="tr-TR" sz="600">
                          <a:effectLst/>
                          <a:latin typeface="Times New Roman" panose="02020603050405020304" pitchFamily="18" charset="0"/>
                          <a:ea typeface="Calibri" panose="020F0502020204030204" pitchFamily="34" charset="0"/>
                          <a:cs typeface="Times New Roman" panose="02020603050405020304" pitchFamily="18" charset="0"/>
                        </a:rPr>
                        <a:t>8. Sosyal sorumluluk programı kapsamında iş birliği yapılan kurum ve kuruluşlar hangileridir?</a:t>
                      </a:r>
                      <a:endParaRPr lang="tr-TR" sz="700">
                        <a:effectLst/>
                        <a:latin typeface="Calibri" panose="020F0502020204030204" pitchFamily="34" charset="0"/>
                        <a:cs typeface="Times New Roman" panose="02020603050405020304" pitchFamily="18" charset="0"/>
                      </a:endParaRPr>
                    </a:p>
                    <a:p>
                      <a:pPr algn="just">
                        <a:lnSpc>
                          <a:spcPct val="115000"/>
                        </a:lnSpc>
                        <a:spcAft>
                          <a:spcPts val="1000"/>
                        </a:spcAft>
                        <a:tabLst>
                          <a:tab pos="990600" algn="l"/>
                        </a:tabLs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0010"/>
                  </a:ext>
                </a:extLst>
              </a:tr>
              <a:tr h="501533">
                <a:tc>
                  <a:txBody>
                    <a:bodyPr/>
                    <a:lstStyle/>
                    <a:p>
                      <a:pPr indent="457200" algn="just">
                        <a:lnSpc>
                          <a:spcPct val="115000"/>
                        </a:lnSpc>
                        <a:spcAft>
                          <a:spcPts val="1000"/>
                        </a:spcAft>
                        <a:tabLst>
                          <a:tab pos="990600" algn="l"/>
                        </a:tabLst>
                      </a:pPr>
                      <a:r>
                        <a:rPr lang="tr-TR" sz="600">
                          <a:effectLst/>
                          <a:latin typeface="Times New Roman" panose="02020603050405020304" pitchFamily="18" charset="0"/>
                          <a:ea typeface="Calibri" panose="020F0502020204030204" pitchFamily="34" charset="0"/>
                          <a:cs typeface="Times New Roman" panose="02020603050405020304" pitchFamily="18" charset="0"/>
                        </a:rPr>
                        <a:t>9. Sosyal sorumluluk programı kapsamındaki faaliyetlerle ilgili giderlerin karşılanmasında destek olan paydaşlar kimlerdir?</a:t>
                      </a:r>
                      <a:endParaRPr lang="tr-TR" sz="700">
                        <a:effectLst/>
                        <a:latin typeface="Calibri" panose="020F0502020204030204" pitchFamily="34" charset="0"/>
                        <a:cs typeface="Times New Roman" panose="02020603050405020304" pitchFamily="18" charset="0"/>
                      </a:endParaRPr>
                    </a:p>
                    <a:p>
                      <a:pPr algn="just">
                        <a:lnSpc>
                          <a:spcPct val="115000"/>
                        </a:lnSpc>
                        <a:spcAft>
                          <a:spcPts val="1000"/>
                        </a:spcAft>
                        <a:tabLst>
                          <a:tab pos="990600" algn="l"/>
                        </a:tabLs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501533">
                <a:tc>
                  <a:txBody>
                    <a:bodyPr/>
                    <a:lstStyle/>
                    <a:p>
                      <a:pPr indent="367030" algn="just">
                        <a:lnSpc>
                          <a:spcPct val="115000"/>
                        </a:lnSpc>
                        <a:spcAft>
                          <a:spcPts val="1000"/>
                        </a:spcAft>
                        <a:tabLst>
                          <a:tab pos="990600" algn="l"/>
                        </a:tabLst>
                      </a:pPr>
                      <a:r>
                        <a:rPr lang="tr-TR" sz="600">
                          <a:effectLst/>
                          <a:latin typeface="Times New Roman" panose="02020603050405020304" pitchFamily="18" charset="0"/>
                          <a:ea typeface="Calibri" panose="020F0502020204030204" pitchFamily="34" charset="0"/>
                          <a:cs typeface="Times New Roman" panose="02020603050405020304" pitchFamily="18" charset="0"/>
                        </a:rPr>
                        <a:t>10. Okulunuzda Sosyal Sorumluluk Programı kapsamında yapılan etkinlik/görev/projelerin topluma sağladığı katkılar nelerdir?</a:t>
                      </a:r>
                      <a:endParaRPr lang="tr-TR" sz="700">
                        <a:effectLst/>
                        <a:latin typeface="Calibri" panose="020F0502020204030204" pitchFamily="34" charset="0"/>
                        <a:cs typeface="Times New Roman" panose="02020603050405020304" pitchFamily="18" charset="0"/>
                      </a:endParaRPr>
                    </a:p>
                    <a:p>
                      <a:pPr algn="just">
                        <a:lnSpc>
                          <a:spcPct val="115000"/>
                        </a:lnSpc>
                        <a:spcAft>
                          <a:spcPts val="1000"/>
                        </a:spcAft>
                        <a:tabLst>
                          <a:tab pos="990600" algn="l"/>
                        </a:tabLst>
                      </a:pPr>
                      <a:r>
                        <a:rPr lang="tr-TR" sz="6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700">
                        <a:effectLst/>
                        <a:latin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0012"/>
                  </a:ext>
                </a:extLst>
              </a:tr>
              <a:tr h="940930">
                <a:tc>
                  <a:txBody>
                    <a:bodyPr/>
                    <a:lstStyle/>
                    <a:p>
                      <a:pPr indent="367030" algn="just">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11. Okulunuzda Sosyal Sorumluluk Programı kapsamında yürütülen faaliyetlerde sınıf düzeyinde kaç öğrenci görev almıştır?</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Hazırlık Sınıfı	: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9. Sınıflar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10.Sınıflar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11.Sınıflar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12.Sınıflar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dirty="0">
                          <a:effectLst/>
                          <a:latin typeface="Times New Roman" panose="02020603050405020304" pitchFamily="18" charset="0"/>
                          <a:ea typeface="Calibri" panose="020F0502020204030204" pitchFamily="34" charset="0"/>
                          <a:cs typeface="Times New Roman" panose="02020603050405020304" pitchFamily="18" charset="0"/>
                        </a:rPr>
                        <a:t>                 Toplam	: </a:t>
                      </a:r>
                      <a:endParaRPr lang="tr-T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6119" marR="46119"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834996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4" name="Dikdörtgen 3"/>
          <p:cNvSpPr/>
          <p:nvPr/>
        </p:nvSpPr>
        <p:spPr>
          <a:xfrm>
            <a:off x="429208" y="1602186"/>
            <a:ext cx="11159412" cy="469359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630555" algn="just">
              <a:lnSpc>
                <a:spcPct val="115000"/>
              </a:lnSpc>
              <a:spcAft>
                <a:spcPts val="0"/>
              </a:spcAft>
              <a:tabLst>
                <a:tab pos="990600" algn="l"/>
              </a:tabLst>
            </a:pP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e</a:t>
            </a:r>
            <a:r>
              <a:rPr lang="tr-TR" sz="2000" b="1" dirty="0">
                <a:latin typeface="Times New Roman" panose="02020603050405020304" pitchFamily="18" charset="0"/>
                <a:ea typeface="Calibri" panose="020F0502020204030204" pitchFamily="34" charset="0"/>
                <a:cs typeface="Times New Roman" panose="02020603050405020304" pitchFamily="18" charset="0"/>
              </a:rPr>
              <a:t>) Hedef kuruluş/kitle: </a:t>
            </a:r>
            <a:r>
              <a:rPr lang="tr-TR" sz="2000" dirty="0">
                <a:latin typeface="Times New Roman" panose="02020603050405020304" pitchFamily="18" charset="0"/>
                <a:ea typeface="Calibri" panose="020F0502020204030204" pitchFamily="34" charset="0"/>
                <a:cs typeface="Times New Roman" panose="02020603050405020304" pitchFamily="18" charset="0"/>
              </a:rPr>
              <a:t>Sosyal sorumluluk programlarında gerçekleştirilecek etkinlik, görev veya projelerin yürütüleceği kuruluşu, topluluğu, kesimi, öğrencileri veya kişileri,</a:t>
            </a:r>
          </a:p>
          <a:p>
            <a:pPr marL="457200" indent="630555" algn="just">
              <a:lnSpc>
                <a:spcPct val="115000"/>
              </a:lnSpc>
              <a:spcAft>
                <a:spcPts val="0"/>
              </a:spcAft>
              <a:tabLst>
                <a:tab pos="99060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f) Gönüllü veli: </a:t>
            </a:r>
            <a:r>
              <a:rPr lang="tr-TR" sz="2000" dirty="0">
                <a:latin typeface="Times New Roman" panose="02020603050405020304" pitchFamily="18" charset="0"/>
                <a:ea typeface="Calibri" panose="020F0502020204030204" pitchFamily="34" charset="0"/>
                <a:cs typeface="Times New Roman" panose="02020603050405020304" pitchFamily="18" charset="0"/>
              </a:rPr>
              <a:t>Sosyal sorumluluk programlarına eğitim kurumu yönetimi ile iş birliği içinde katılan veliyi,</a:t>
            </a:r>
          </a:p>
          <a:p>
            <a:pPr marL="457200" indent="630555" algn="just">
              <a:lnSpc>
                <a:spcPct val="115000"/>
              </a:lnSpc>
              <a:spcAft>
                <a:spcPts val="0"/>
              </a:spcAft>
              <a:tabLst>
                <a:tab pos="99060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g) İl koordinatörü: </a:t>
            </a:r>
            <a:r>
              <a:rPr lang="tr-TR" sz="2000" dirty="0">
                <a:latin typeface="Times New Roman" panose="02020603050405020304" pitchFamily="18" charset="0"/>
                <a:ea typeface="Calibri" panose="020F0502020204030204" pitchFamily="34" charset="0"/>
                <a:cs typeface="Times New Roman" panose="02020603050405020304" pitchFamily="18" charset="0"/>
              </a:rPr>
              <a:t>İlde sosyal sorumluluk programı kapsamındaki faaliyetlerden sorumlu, il millî eğitim müdürü tarafından görevlendirilen il millî eğitim müdür yardımcısı/şube müdürünü, </a:t>
            </a:r>
          </a:p>
          <a:p>
            <a:pPr marL="457200" indent="630555" algn="just">
              <a:lnSpc>
                <a:spcPct val="115000"/>
              </a:lnSpc>
              <a:spcAft>
                <a:spcPts val="0"/>
              </a:spcAft>
              <a:tabLst>
                <a:tab pos="99060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ğ) İl koordinatörler kurulu: </a:t>
            </a:r>
            <a:r>
              <a:rPr lang="tr-TR" sz="2000" dirty="0">
                <a:latin typeface="Times New Roman" panose="02020603050405020304" pitchFamily="18" charset="0"/>
                <a:ea typeface="Calibri" panose="020F0502020204030204" pitchFamily="34" charset="0"/>
                <a:cs typeface="Times New Roman" panose="02020603050405020304" pitchFamily="18" charset="0"/>
              </a:rPr>
              <a:t>İl koordinatörünün başkanlığında, il millî eğitim müdürlüğünce belirlenen iki ilçe koordinatörü ile Ortaöğretim, Meslekî ve Teknik Eğitim, Din Öğretimi, Özel Eğitim ve Rehberlik Hizmetleri, Hayat Boyu Öğrenme, Özel Öğretim Kurumları Genel Müdürlüğüne bağlı eğitim kurumlarında görev yapan birer okul koordinatöründen oluşan kurulu</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p>
          <a:p>
            <a:pPr marL="457200" indent="630555" algn="just">
              <a:lnSpc>
                <a:spcPct val="115000"/>
              </a:lnSpc>
              <a:tabLst>
                <a:tab pos="99060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h) İlçe koordinatörü: </a:t>
            </a:r>
            <a:r>
              <a:rPr lang="tr-TR" sz="2000" dirty="0">
                <a:latin typeface="Times New Roman" panose="02020603050405020304" pitchFamily="18" charset="0"/>
                <a:ea typeface="Calibri" panose="020F0502020204030204" pitchFamily="34" charset="0"/>
                <a:cs typeface="Times New Roman" panose="02020603050405020304" pitchFamily="18" charset="0"/>
              </a:rPr>
              <a:t>İlçede sosyal sorumluluk programı kapsamındaki faaliyetlerden sorumlu, ilçe millî eğitim müdürü tarafından görevlendirilen şube müdürünü,</a:t>
            </a:r>
          </a:p>
          <a:p>
            <a:pPr marL="457200" indent="630555" algn="just">
              <a:lnSpc>
                <a:spcPct val="115000"/>
              </a:lnSpc>
              <a:spcAft>
                <a:spcPts val="0"/>
              </a:spcAft>
              <a:tabLst>
                <a:tab pos="990600" algn="l"/>
              </a:tabLst>
            </a:pP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6178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8" y="1530728"/>
            <a:ext cx="11159412" cy="469359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630555" algn="just">
              <a:lnSpc>
                <a:spcPct val="115000"/>
              </a:lnSpc>
              <a:spcAft>
                <a:spcPts val="0"/>
              </a:spcAft>
              <a:tabLst>
                <a:tab pos="990600" algn="l"/>
              </a:tabLst>
            </a:pP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ı</a:t>
            </a:r>
            <a:r>
              <a:rPr lang="tr-TR" sz="2000" b="1" dirty="0">
                <a:latin typeface="Times New Roman" panose="02020603050405020304" pitchFamily="18" charset="0"/>
                <a:ea typeface="Calibri" panose="020F0502020204030204" pitchFamily="34" charset="0"/>
                <a:cs typeface="Times New Roman" panose="02020603050405020304" pitchFamily="18" charset="0"/>
              </a:rPr>
              <a:t>) İlçe Koordinatörler Kurulu: </a:t>
            </a:r>
            <a:r>
              <a:rPr lang="tr-TR" sz="2000" dirty="0">
                <a:latin typeface="Times New Roman" panose="02020603050405020304" pitchFamily="18" charset="0"/>
                <a:ea typeface="Calibri" panose="020F0502020204030204" pitchFamily="34" charset="0"/>
                <a:cs typeface="Times New Roman" panose="02020603050405020304" pitchFamily="18" charset="0"/>
              </a:rPr>
              <a:t>İlçe koordinatörünün başkanlığında, ilçe millî eğitim müdürlüğünce belirlenen Ortaöğretim, Meslekî ve Teknik Eğitim, Din Öğretimi, Özel Eğitim ve Rehberlik Hizmetleri, Hayat Boyu Öğrenme, Özel Öğretim Kurumları Genel Müdürlüğüne bağlı eğitim kurumlarında görev yapan birer okul koordinatöründen oluşan kurulu,</a:t>
            </a:r>
          </a:p>
          <a:p>
            <a:pPr marL="457200" indent="630555" algn="just">
              <a:lnSpc>
                <a:spcPct val="115000"/>
              </a:lnSpc>
              <a:spcAft>
                <a:spcPts val="0"/>
              </a:spcAft>
              <a:tabLst>
                <a:tab pos="99060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i) Okul koordinatörü: </a:t>
            </a:r>
            <a:r>
              <a:rPr lang="tr-TR" sz="2000" dirty="0">
                <a:latin typeface="Times New Roman" panose="02020603050405020304" pitchFamily="18" charset="0"/>
                <a:ea typeface="Calibri" panose="020F0502020204030204" pitchFamily="34" charset="0"/>
                <a:cs typeface="Times New Roman" panose="02020603050405020304" pitchFamily="18" charset="0"/>
              </a:rPr>
              <a:t>Okulda gerçekleştirilen sosyal sorumluluk programı kapsamındaki faaliyetlerin koordinasyonunu sağlayan okul müdürünü,</a:t>
            </a:r>
          </a:p>
          <a:p>
            <a:pPr marL="457200" indent="630555" algn="just">
              <a:lnSpc>
                <a:spcPct val="115000"/>
              </a:lnSpc>
              <a:spcAft>
                <a:spcPts val="0"/>
              </a:spcAft>
              <a:tabLst>
                <a:tab pos="99060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j) Sosyal etkinlik modülü: </a:t>
            </a:r>
            <a:r>
              <a:rPr lang="tr-TR" sz="2000" dirty="0">
                <a:latin typeface="Times New Roman" panose="02020603050405020304" pitchFamily="18" charset="0"/>
                <a:ea typeface="Calibri" panose="020F0502020204030204" pitchFamily="34" charset="0"/>
                <a:cs typeface="Times New Roman" panose="02020603050405020304" pitchFamily="18" charset="0"/>
              </a:rPr>
              <a:t>Öğrencilerin sosyal etkinlik veya projeleri yürütmek üzere seçtiği/seçildiği öğrenci kulübünün, sosyal sorumluluk programı kapsamında katıldığı faaliyetler ile Hayat Boyu Öğrenme/Sertifikasyon yoluyla elde edilen belgelerin işlendiği e-Okul sistemi içinde yer alan modülü,</a:t>
            </a:r>
          </a:p>
          <a:p>
            <a:pPr marL="457200" indent="630555" algn="just">
              <a:lnSpc>
                <a:spcPct val="115000"/>
              </a:lnSpc>
              <a:spcAft>
                <a:spcPts val="0"/>
              </a:spcAft>
              <a:tabLst>
                <a:tab pos="990600" algn="l"/>
              </a:tabLst>
            </a:pPr>
            <a:r>
              <a:rPr lang="tr-TR" sz="2000" b="1" dirty="0">
                <a:latin typeface="Times New Roman" panose="02020603050405020304" pitchFamily="18" charset="0"/>
                <a:ea typeface="Calibri" panose="020F0502020204030204" pitchFamily="34" charset="0"/>
                <a:cs typeface="Times New Roman" panose="02020603050405020304" pitchFamily="18" charset="0"/>
              </a:rPr>
              <a:t>k) Sosyal sorumluluk programı: </a:t>
            </a:r>
            <a:r>
              <a:rPr lang="tr-TR" sz="2000" dirty="0">
                <a:latin typeface="Times New Roman" panose="02020603050405020304" pitchFamily="18" charset="0"/>
                <a:ea typeface="Calibri" panose="020F0502020204030204" pitchFamily="34" charset="0"/>
                <a:cs typeface="Times New Roman" panose="02020603050405020304" pitchFamily="18" charset="0"/>
              </a:rPr>
              <a:t>Öğrencilerin ortaöğretim süresince sosyal sorumluluk alanlarında yapacakları etkinlik, görev ve projeler ile topluma hizmet çalışmalarını kapsayan programı, </a:t>
            </a:r>
          </a:p>
          <a:p>
            <a:pPr marL="540385" algn="just">
              <a:lnSpc>
                <a:spcPct val="115000"/>
              </a:lnSpc>
              <a:spcAft>
                <a:spcPts val="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ifade eder.</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6292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8" y="1774779"/>
            <a:ext cx="11159412" cy="254749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b="1" dirty="0" smtClean="0">
                <a:latin typeface="Times New Roman" panose="02020603050405020304" pitchFamily="18" charset="0"/>
                <a:ea typeface="Calibri" panose="020F0502020204030204" pitchFamily="34" charset="0"/>
                <a:cs typeface="Times New Roman" panose="02020603050405020304" pitchFamily="18" charset="0"/>
              </a:rPr>
              <a:t>MADDE </a:t>
            </a:r>
            <a:r>
              <a:rPr lang="tr-TR" sz="2000" b="1" dirty="0">
                <a:latin typeface="Times New Roman" panose="02020603050405020304" pitchFamily="18" charset="0"/>
                <a:ea typeface="Calibri" panose="020F0502020204030204" pitchFamily="34" charset="0"/>
                <a:cs typeface="Times New Roman" panose="02020603050405020304" pitchFamily="18" charset="0"/>
              </a:rPr>
              <a:t>5- </a:t>
            </a:r>
            <a:r>
              <a:rPr lang="tr-TR" sz="2000" dirty="0">
                <a:latin typeface="Times New Roman" panose="02020603050405020304" pitchFamily="18" charset="0"/>
                <a:ea typeface="Calibri" panose="020F0502020204030204" pitchFamily="34" charset="0"/>
                <a:cs typeface="Times New Roman" panose="02020603050405020304" pitchFamily="18" charset="0"/>
              </a:rPr>
              <a:t>(1) Öğrencilerin </a:t>
            </a:r>
            <a:r>
              <a:rPr lang="tr-TR" sz="2000" b="1" dirty="0">
                <a:latin typeface="Times New Roman" panose="02020603050405020304" pitchFamily="18" charset="0"/>
                <a:ea typeface="Calibri" panose="020F0502020204030204" pitchFamily="34" charset="0"/>
                <a:cs typeface="Times New Roman" panose="02020603050405020304" pitchFamily="18" charset="0"/>
              </a:rPr>
              <a:t>seviyelerine uygun</a:t>
            </a:r>
            <a:r>
              <a:rPr lang="tr-TR" sz="2000" dirty="0">
                <a:latin typeface="Times New Roman" panose="02020603050405020304" pitchFamily="18" charset="0"/>
                <a:ea typeface="Calibri" panose="020F0502020204030204" pitchFamily="34" charset="0"/>
                <a:cs typeface="Times New Roman" panose="02020603050405020304" pitchFamily="18" charset="0"/>
              </a:rPr>
              <a:t>, kendilerine, ailelerine ve topluma karşı saygılı, toplumsal sorunlara duyarlı, </a:t>
            </a:r>
            <a:r>
              <a:rPr lang="tr-TR" sz="2000" b="1" dirty="0">
                <a:latin typeface="Times New Roman" panose="02020603050405020304" pitchFamily="18" charset="0"/>
                <a:ea typeface="Calibri" panose="020F0502020204030204" pitchFamily="34" charset="0"/>
                <a:cs typeface="Times New Roman" panose="02020603050405020304" pitchFamily="18" charset="0"/>
              </a:rPr>
              <a:t>bütün canlılarla birlikte doğaya ve çevreye, nesne ve eşyalara fayda ve estetik katacak, sorun çözen</a:t>
            </a:r>
            <a:r>
              <a:rPr lang="tr-TR" sz="2000" dirty="0">
                <a:latin typeface="Times New Roman" panose="02020603050405020304" pitchFamily="18" charset="0"/>
                <a:ea typeface="Calibri" panose="020F0502020204030204" pitchFamily="34" charset="0"/>
                <a:cs typeface="Times New Roman" panose="02020603050405020304" pitchFamily="18" charset="0"/>
              </a:rPr>
              <a:t>, resmî ve özel kurumlar ile sivil toplum kuruluşlarıyla iş birliği içinde çalışma becerileri gelişmiş, </a:t>
            </a:r>
            <a:r>
              <a:rPr lang="tr-TR" sz="2000" b="1" dirty="0">
                <a:latin typeface="Times New Roman" panose="02020603050405020304" pitchFamily="18" charset="0"/>
                <a:ea typeface="Calibri" panose="020F0502020204030204" pitchFamily="34" charset="0"/>
                <a:cs typeface="Times New Roman" panose="02020603050405020304" pitchFamily="18" charset="0"/>
              </a:rPr>
              <a:t>hayatlarını daha anlamlı ve değerli kılacak kişiler </a:t>
            </a:r>
            <a:r>
              <a:rPr lang="tr-TR" sz="2000" dirty="0">
                <a:latin typeface="Times New Roman" panose="02020603050405020304" pitchFamily="18" charset="0"/>
                <a:ea typeface="Calibri" panose="020F0502020204030204" pitchFamily="34" charset="0"/>
                <a:cs typeface="Times New Roman" panose="02020603050405020304" pitchFamily="18" charset="0"/>
              </a:rPr>
              <a:t>olarak yetişmeleri amacıyla gerçekleştirilen sosyal sorumluluk programı kapsamındaki faaliyetler, benimsenen tutum ve davranışlar, sergilenen tavır ve verilen mesajlar bakımından </a:t>
            </a:r>
            <a:r>
              <a:rPr lang="tr-TR" sz="2000" b="1" dirty="0">
                <a:latin typeface="Times New Roman" panose="02020603050405020304" pitchFamily="18" charset="0"/>
                <a:ea typeface="Calibri" panose="020F0502020204030204" pitchFamily="34" charset="0"/>
                <a:cs typeface="Times New Roman" panose="02020603050405020304" pitchFamily="18" charset="0"/>
              </a:rPr>
              <a:t>Türk Millî Eğitiminin genel ve özel amaçları ile temel ilkelerini </a:t>
            </a:r>
            <a:r>
              <a:rPr lang="tr-TR" sz="2000" dirty="0">
                <a:latin typeface="Times New Roman" panose="02020603050405020304" pitchFamily="18" charset="0"/>
                <a:ea typeface="Calibri" panose="020F0502020204030204" pitchFamily="34" charset="0"/>
                <a:cs typeface="Times New Roman" panose="02020603050405020304" pitchFamily="18" charset="0"/>
              </a:rPr>
              <a:t>destekleyici nitelikte olmalıdır.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429208" y="4472134"/>
            <a:ext cx="11159412" cy="150810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(2) Sosyal sorumluluk programı kapsamındaki faaliyetler, öğrencilerde </a:t>
            </a:r>
            <a:r>
              <a:rPr lang="tr-TR" sz="2000" b="1" dirty="0">
                <a:latin typeface="Times New Roman" panose="02020603050405020304" pitchFamily="18" charset="0"/>
                <a:ea typeface="Calibri" panose="020F0502020204030204" pitchFamily="34" charset="0"/>
                <a:cs typeface="Times New Roman" panose="02020603050405020304" pitchFamily="18" charset="0"/>
              </a:rPr>
              <a:t>iş birliği, dayanışma, etkili iletişim, empati, öz değerlendirme becerilerini ve öz güveni </a:t>
            </a:r>
            <a:r>
              <a:rPr lang="tr-TR" sz="2000" dirty="0">
                <a:latin typeface="Times New Roman" panose="02020603050405020304" pitchFamily="18" charset="0"/>
                <a:ea typeface="Calibri" panose="020F0502020204030204" pitchFamily="34" charset="0"/>
                <a:cs typeface="Times New Roman" panose="02020603050405020304" pitchFamily="18" charset="0"/>
              </a:rPr>
              <a:t>geliştirmeyi hedeflemeli; </a:t>
            </a:r>
            <a:r>
              <a:rPr lang="tr-TR" sz="2000" b="1" dirty="0">
                <a:latin typeface="Times New Roman" panose="02020603050405020304" pitchFamily="18" charset="0"/>
                <a:ea typeface="Calibri" panose="020F0502020204030204" pitchFamily="34" charset="0"/>
                <a:cs typeface="Times New Roman" panose="02020603050405020304" pitchFamily="18" charset="0"/>
              </a:rPr>
              <a:t>öğrenmeyi, araştırmayı, incelemeyi, bilimsel, eleştirel ve yaratıcı düşünmeyi özendirici, öğrencilerin problem çözme becerilerini geliştirici </a:t>
            </a:r>
            <a:r>
              <a:rPr lang="tr-TR" sz="2000" dirty="0">
                <a:latin typeface="Times New Roman" panose="02020603050405020304" pitchFamily="18" charset="0"/>
                <a:ea typeface="Calibri" panose="020F0502020204030204" pitchFamily="34" charset="0"/>
                <a:cs typeface="Times New Roman" panose="02020603050405020304" pitchFamily="18" charset="0"/>
              </a:rPr>
              <a:t>nitelikte olmalıdır.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Dikdörtgen 5"/>
          <p:cNvSpPr/>
          <p:nvPr/>
        </p:nvSpPr>
        <p:spPr>
          <a:xfrm>
            <a:off x="1757102" y="1223063"/>
            <a:ext cx="8503623" cy="410882"/>
          </a:xfrm>
          <a:prstGeom prst="rect">
            <a:avLst/>
          </a:prstGeom>
          <a:solidFill>
            <a:schemeClr val="bg1">
              <a:lumMod val="75000"/>
            </a:schemeClr>
          </a:solidFill>
        </p:spPr>
        <p:txBody>
          <a:bodyPr wrap="square">
            <a:spAutoFit/>
          </a:bodyPr>
          <a:lstStyle/>
          <a:p>
            <a:pPr algn="ctr">
              <a:lnSpc>
                <a:spcPct val="115000"/>
              </a:lnSpc>
              <a:spcAft>
                <a:spcPts val="800"/>
              </a:spcAft>
            </a:pPr>
            <a:r>
              <a:rPr lang="tr-TR" b="1" dirty="0">
                <a:solidFill>
                  <a:srgbClr val="C00000"/>
                </a:solidFill>
                <a:latin typeface="Times New Roman" panose="02020603050405020304" pitchFamily="18" charset="0"/>
                <a:ea typeface="Calibri" panose="020F0502020204030204" pitchFamily="34" charset="0"/>
              </a:rPr>
              <a:t>Sosyal Sorumluluk Programı Kapsamındaki Faaliyetlerin Genel </a:t>
            </a:r>
            <a:r>
              <a:rPr lang="tr-TR" b="1" dirty="0" smtClean="0">
                <a:solidFill>
                  <a:srgbClr val="C00000"/>
                </a:solidFill>
                <a:latin typeface="Times New Roman" panose="02020603050405020304" pitchFamily="18" charset="0"/>
                <a:ea typeface="Calibri" panose="020F0502020204030204" pitchFamily="34" charset="0"/>
              </a:rPr>
              <a:t>İlkeleri Nelerdir? </a:t>
            </a:r>
            <a:endParaRPr lang="tr-TR" b="1" dirty="0">
              <a:solidFill>
                <a:srgbClr val="C0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448907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8" y="1477234"/>
            <a:ext cx="11159412" cy="147970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(3) Sosyal sorumluluk programı kapsamındaki faaliyetlerin </a:t>
            </a:r>
            <a:r>
              <a:rPr lang="tr-TR" sz="2000" b="1" dirty="0">
                <a:latin typeface="Times New Roman" panose="02020603050405020304" pitchFamily="18" charset="0"/>
                <a:ea typeface="Calibri" panose="020F0502020204030204" pitchFamily="34" charset="0"/>
                <a:cs typeface="Times New Roman" panose="02020603050405020304" pitchFamily="18" charset="0"/>
              </a:rPr>
              <a:t>öğrenciyi merkeze alan bir yaklaşımla </a:t>
            </a:r>
            <a:r>
              <a:rPr lang="tr-TR" sz="2000" dirty="0">
                <a:latin typeface="Times New Roman" panose="02020603050405020304" pitchFamily="18" charset="0"/>
                <a:ea typeface="Calibri" panose="020F0502020204030204" pitchFamily="34" charset="0"/>
                <a:cs typeface="Times New Roman" panose="02020603050405020304" pitchFamily="18" charset="0"/>
              </a:rPr>
              <a:t>yürütülmesi esastır. Bu kapsamda yapılacak etkinlik, görev veya projelerin öğrencilere; liderlik, yönetim ve organizasyon, ekip içinde çalışma, koordinasyon gibi yetkinlikleri kazandırması hedeflenir</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Dikdörtgen 3"/>
          <p:cNvSpPr/>
          <p:nvPr/>
        </p:nvSpPr>
        <p:spPr>
          <a:xfrm>
            <a:off x="429208" y="3194768"/>
            <a:ext cx="11159412" cy="150810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(4) Sosyal sorumluluk programı kapsamındaki faaliyetler, </a:t>
            </a:r>
            <a:r>
              <a:rPr lang="tr-TR" sz="2000" b="1" dirty="0">
                <a:latin typeface="Times New Roman" panose="02020603050405020304" pitchFamily="18" charset="0"/>
                <a:ea typeface="Calibri" panose="020F0502020204030204" pitchFamily="34" charset="0"/>
                <a:cs typeface="Times New Roman" panose="02020603050405020304" pitchFamily="18" charset="0"/>
              </a:rPr>
              <a:t>eğitim, kültür ve turizm, sağlık, yardımlaşma ve dayanışma, doğa ve çevre sorunları, sıfır atık, yeşil dönüşüm, sürdürülebilirlik, afet ve acil durumlar, sosyal hizmetler </a:t>
            </a:r>
            <a:r>
              <a:rPr lang="tr-TR" sz="2000" dirty="0">
                <a:latin typeface="Times New Roman" panose="02020603050405020304" pitchFamily="18" charset="0"/>
                <a:ea typeface="Calibri" panose="020F0502020204030204" pitchFamily="34" charset="0"/>
                <a:cs typeface="Times New Roman" panose="02020603050405020304" pitchFamily="18" charset="0"/>
              </a:rPr>
              <a:t>gibi alanlar ile toplumsal sorunların çözümüne katkı sağlamak amacıyla </a:t>
            </a:r>
            <a:r>
              <a:rPr lang="tr-TR" sz="2000" b="1" dirty="0">
                <a:latin typeface="Times New Roman" panose="02020603050405020304" pitchFamily="18" charset="0"/>
                <a:ea typeface="Calibri" panose="020F0502020204030204" pitchFamily="34" charset="0"/>
                <a:cs typeface="Times New Roman" panose="02020603050405020304" pitchFamily="18" charset="0"/>
              </a:rPr>
              <a:t>okul içi ve okul dışı </a:t>
            </a:r>
            <a:r>
              <a:rPr lang="tr-TR" sz="2000" dirty="0">
                <a:latin typeface="Times New Roman" panose="02020603050405020304" pitchFamily="18" charset="0"/>
                <a:ea typeface="Calibri" panose="020F0502020204030204" pitchFamily="34" charset="0"/>
                <a:cs typeface="Times New Roman" panose="02020603050405020304" pitchFamily="18" charset="0"/>
              </a:rPr>
              <a:t>ortamlarda eğitim kurumları tarafından yürütülür</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Dikdörtgen 5"/>
          <p:cNvSpPr/>
          <p:nvPr/>
        </p:nvSpPr>
        <p:spPr>
          <a:xfrm>
            <a:off x="429208" y="5040048"/>
            <a:ext cx="11159412" cy="115416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tabLst>
                <a:tab pos="990600" algn="l"/>
              </a:tabLst>
            </a:pPr>
            <a:r>
              <a:rPr lang="tr-TR" sz="2000" dirty="0">
                <a:latin typeface="Times New Roman" panose="02020603050405020304" pitchFamily="18" charset="0"/>
                <a:cs typeface="Times New Roman" panose="02020603050405020304" pitchFamily="18" charset="0"/>
              </a:rPr>
              <a:t>(5) Sosyal sorumluluk programı kapsamında yürütülecek faaliyetlerin, kurum kültürünü ve okul iklimini en iyi şekilde yansıtmasına ve </a:t>
            </a:r>
            <a:r>
              <a:rPr lang="tr-TR" sz="2000" b="1" dirty="0">
                <a:latin typeface="Times New Roman" panose="02020603050405020304" pitchFamily="18" charset="0"/>
                <a:cs typeface="Times New Roman" panose="02020603050405020304" pitchFamily="18" charset="0"/>
              </a:rPr>
              <a:t>okulun kurumsal kimliğini geliştirici nitelikte </a:t>
            </a:r>
            <a:r>
              <a:rPr lang="tr-TR" sz="2000" dirty="0">
                <a:latin typeface="Times New Roman" panose="02020603050405020304" pitchFamily="18" charset="0"/>
                <a:cs typeface="Times New Roman" panose="02020603050405020304" pitchFamily="18" charset="0"/>
              </a:rPr>
              <a:t>olmasına özen gösterilir.</a:t>
            </a:r>
          </a:p>
        </p:txBody>
      </p:sp>
    </p:spTree>
    <p:extLst>
      <p:ext uri="{BB962C8B-B14F-4D97-AF65-F5344CB8AC3E}">
        <p14:creationId xmlns:p14="http://schemas.microsoft.com/office/powerpoint/2010/main" val="410772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52"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8" y="1637614"/>
            <a:ext cx="11159412" cy="112575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(6) Sosyal sorumluluk programı kapsamındaki faaliyetler, </a:t>
            </a:r>
            <a:r>
              <a:rPr lang="tr-TR" sz="2000" b="1" dirty="0">
                <a:latin typeface="Times New Roman" panose="02020603050405020304" pitchFamily="18" charset="0"/>
                <a:ea typeface="Calibri" panose="020F0502020204030204" pitchFamily="34" charset="0"/>
                <a:cs typeface="Times New Roman" panose="02020603050405020304" pitchFamily="18" charset="0"/>
              </a:rPr>
              <a:t>öğrenci kulüplerinin </a:t>
            </a:r>
            <a:r>
              <a:rPr lang="tr-TR" sz="2000" dirty="0">
                <a:latin typeface="Times New Roman" panose="02020603050405020304" pitchFamily="18" charset="0"/>
                <a:ea typeface="Calibri" panose="020F0502020204030204" pitchFamily="34" charset="0"/>
                <a:cs typeface="Times New Roman" panose="02020603050405020304" pitchFamily="18" charset="0"/>
              </a:rPr>
              <a:t>faaliyet alanları dâhilinde gerçekleştirilebileceği gibi </a:t>
            </a:r>
            <a:r>
              <a:rPr lang="tr-TR" sz="2000" b="1" dirty="0">
                <a:latin typeface="Times New Roman" panose="02020603050405020304" pitchFamily="18" charset="0"/>
                <a:ea typeface="Calibri" panose="020F0502020204030204" pitchFamily="34" charset="0"/>
                <a:cs typeface="Times New Roman" panose="02020603050405020304" pitchFamily="18" charset="0"/>
              </a:rPr>
              <a:t>danışman rehberliğinde </a:t>
            </a:r>
            <a:r>
              <a:rPr lang="tr-TR" sz="2000" dirty="0">
                <a:latin typeface="Times New Roman" panose="02020603050405020304" pitchFamily="18" charset="0"/>
                <a:ea typeface="Calibri" panose="020F0502020204030204" pitchFamily="34" charset="0"/>
                <a:cs typeface="Times New Roman" panose="02020603050405020304" pitchFamily="18" charset="0"/>
              </a:rPr>
              <a:t>yürütülen </a:t>
            </a:r>
            <a:r>
              <a:rPr lang="tr-TR" sz="2000" b="1" dirty="0">
                <a:latin typeface="Times New Roman" panose="02020603050405020304" pitchFamily="18" charset="0"/>
                <a:ea typeface="Calibri" panose="020F0502020204030204" pitchFamily="34" charset="0"/>
                <a:cs typeface="Times New Roman" panose="02020603050405020304" pitchFamily="18" charset="0"/>
              </a:rPr>
              <a:t>etkinlik, görev veya proje ekibi</a:t>
            </a:r>
            <a:r>
              <a:rPr lang="tr-TR" sz="2000" dirty="0">
                <a:latin typeface="Times New Roman" panose="02020603050405020304" pitchFamily="18" charset="0"/>
                <a:ea typeface="Calibri" panose="020F0502020204030204" pitchFamily="34" charset="0"/>
                <a:cs typeface="Times New Roman" panose="02020603050405020304" pitchFamily="18" charset="0"/>
              </a:rPr>
              <a:t> tarafından da gerçekleştirilebilir. </a:t>
            </a:r>
            <a:endParaRPr lang="tr-TR" sz="2000" dirty="0" smtClean="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Dikdörtgen 3"/>
          <p:cNvSpPr/>
          <p:nvPr/>
        </p:nvSpPr>
        <p:spPr>
          <a:xfrm>
            <a:off x="429208" y="3287340"/>
            <a:ext cx="11159412" cy="80021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(7)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Okullarda </a:t>
            </a:r>
            <a:r>
              <a:rPr lang="tr-TR" sz="2000" dirty="0">
                <a:latin typeface="Times New Roman" panose="02020603050405020304" pitchFamily="18" charset="0"/>
                <a:ea typeface="Calibri" panose="020F0502020204030204" pitchFamily="34" charset="0"/>
                <a:cs typeface="Times New Roman" panose="02020603050405020304" pitchFamily="18" charset="0"/>
              </a:rPr>
              <a:t>öğretmenler kurulu kararıyla </a:t>
            </a:r>
            <a:r>
              <a:rPr lang="tr-TR" sz="2000" b="1" dirty="0">
                <a:latin typeface="Times New Roman" panose="02020603050405020304" pitchFamily="18" charset="0"/>
                <a:ea typeface="Calibri" panose="020F0502020204030204" pitchFamily="34" charset="0"/>
                <a:cs typeface="Times New Roman" panose="02020603050405020304" pitchFamily="18" charset="0"/>
              </a:rPr>
              <a:t>“</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Sosyal Sorumluluk Kulübü”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adı altında müstakil bir öğrenci kulübü de </a:t>
            </a:r>
            <a:r>
              <a:rPr lang="tr-TR" sz="2000" dirty="0">
                <a:latin typeface="Times New Roman" panose="02020603050405020304" pitchFamily="18" charset="0"/>
                <a:ea typeface="Calibri" panose="020F0502020204030204" pitchFamily="34" charset="0"/>
                <a:cs typeface="Times New Roman" panose="02020603050405020304" pitchFamily="18" charset="0"/>
              </a:rPr>
              <a:t>kurulabilir.   </a:t>
            </a:r>
          </a:p>
        </p:txBody>
      </p:sp>
      <p:sp>
        <p:nvSpPr>
          <p:cNvPr id="6" name="Dikdörtgen 5"/>
          <p:cNvSpPr/>
          <p:nvPr/>
        </p:nvSpPr>
        <p:spPr>
          <a:xfrm>
            <a:off x="429208" y="4628694"/>
            <a:ext cx="11159412" cy="115416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(8) </a:t>
            </a:r>
            <a:r>
              <a:rPr lang="tr-TR" sz="2000" dirty="0">
                <a:latin typeface="Times New Roman" panose="02020603050405020304" pitchFamily="18" charset="0"/>
                <a:ea typeface="Calibri" panose="020F0502020204030204" pitchFamily="34" charset="0"/>
                <a:cs typeface="Times New Roman" panose="02020603050405020304" pitchFamily="18" charset="0"/>
              </a:rPr>
              <a:t>Sosyal sorumluluk programı kapsamındaki faaliyetler, </a:t>
            </a:r>
            <a:r>
              <a:rPr lang="tr-TR" sz="2000" b="1" dirty="0">
                <a:latin typeface="Times New Roman" panose="02020603050405020304" pitchFamily="18" charset="0"/>
                <a:ea typeface="Calibri" panose="020F0502020204030204" pitchFamily="34" charset="0"/>
                <a:cs typeface="Times New Roman" panose="02020603050405020304" pitchFamily="18" charset="0"/>
              </a:rPr>
              <a:t>danışmanın gözetim ve sorumluluğunda </a:t>
            </a:r>
            <a:r>
              <a:rPr lang="tr-TR" sz="2000" dirty="0">
                <a:latin typeface="Times New Roman" panose="02020603050405020304" pitchFamily="18" charset="0"/>
                <a:ea typeface="Calibri" panose="020F0502020204030204" pitchFamily="34" charset="0"/>
                <a:cs typeface="Times New Roman" panose="02020603050405020304" pitchFamily="18" charset="0"/>
              </a:rPr>
              <a:t>planlanır. Bu faaliyetler öğrenci kulüpleri, öğrenci grupları, öğretmenler, gönüllü veliler ve ilgili diğer kurum ve kuruluşların katılımıyla yapılabilir.</a:t>
            </a:r>
            <a:endParaRPr lang="tr-TR"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7786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05235C-4B4F-4974-87F5-BAFB3B449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71599"/>
          </a:xfrm>
          <a:prstGeom prst="rect">
            <a:avLst/>
          </a:prstGeom>
        </p:spPr>
      </p:pic>
      <p:sp>
        <p:nvSpPr>
          <p:cNvPr id="3" name="Dikdörtgen 2"/>
          <p:cNvSpPr/>
          <p:nvPr/>
        </p:nvSpPr>
        <p:spPr>
          <a:xfrm>
            <a:off x="429208" y="2525305"/>
            <a:ext cx="11159412" cy="523220"/>
          </a:xfrm>
          <a:prstGeom prst="rect">
            <a:avLst/>
          </a:prstGeom>
        </p:spPr>
        <p:txBody>
          <a:bodyPr wrap="square">
            <a:spAutoFit/>
          </a:bodyPr>
          <a:lstStyle/>
          <a:p>
            <a:pPr algn="just"/>
            <a:r>
              <a:rPr lang="tr-TR" sz="2800" dirty="0" smtClean="0"/>
              <a:t>	</a:t>
            </a:r>
            <a:endParaRPr lang="tr-TR" sz="2800" dirty="0"/>
          </a:p>
        </p:txBody>
      </p:sp>
      <p:pic>
        <p:nvPicPr>
          <p:cNvPr id="5" name="Picture 2" descr="Ortaöğretim Genel Müdürlüğü - Doğa Seni Bekler Fotoğraf Yarışması"/>
          <p:cNvPicPr>
            <a:picLocks noChangeAspect="1" noChangeArrowheads="1"/>
          </p:cNvPicPr>
          <p:nvPr/>
        </p:nvPicPr>
        <p:blipFill>
          <a:blip r:embed="rId3"/>
          <a:srcRect/>
          <a:stretch>
            <a:fillRect/>
          </a:stretch>
        </p:blipFill>
        <p:spPr bwMode="auto">
          <a:xfrm>
            <a:off x="9367935" y="279918"/>
            <a:ext cx="2500604" cy="746449"/>
          </a:xfrm>
          <a:prstGeom prst="rect">
            <a:avLst/>
          </a:prstGeom>
          <a:noFill/>
        </p:spPr>
      </p:pic>
      <p:sp>
        <p:nvSpPr>
          <p:cNvPr id="2" name="Dikdörtgen 1"/>
          <p:cNvSpPr/>
          <p:nvPr/>
        </p:nvSpPr>
        <p:spPr>
          <a:xfrm>
            <a:off x="429208" y="1796889"/>
            <a:ext cx="11159412" cy="77181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(9) Sosyal sorumluluk programı kapsamındaki faaliyetlerde tanımlanan etkinlik, görev veya projelerin </a:t>
            </a:r>
            <a:r>
              <a:rPr lang="tr-TR" sz="2000" b="1" dirty="0">
                <a:latin typeface="Times New Roman" panose="02020603050405020304" pitchFamily="18" charset="0"/>
                <a:ea typeface="Calibri" panose="020F0502020204030204" pitchFamily="34" charset="0"/>
                <a:cs typeface="Times New Roman" panose="02020603050405020304" pitchFamily="18" charset="0"/>
              </a:rPr>
              <a:t>taklit ve sıradanlıktan uzak, nitelikli olma</a:t>
            </a:r>
            <a:r>
              <a:rPr lang="tr-TR" sz="2000" dirty="0">
                <a:latin typeface="Times New Roman" panose="02020603050405020304" pitchFamily="18" charset="0"/>
                <a:ea typeface="Calibri" panose="020F0502020204030204" pitchFamily="34" charset="0"/>
                <a:cs typeface="Times New Roman" panose="02020603050405020304" pitchFamily="18" charset="0"/>
              </a:rPr>
              <a:t>sına önem verilir</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Dikdörtgen 3"/>
          <p:cNvSpPr/>
          <p:nvPr/>
        </p:nvSpPr>
        <p:spPr>
          <a:xfrm>
            <a:off x="429208" y="3048525"/>
            <a:ext cx="11159412" cy="115416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(10) Sosyal sorumluluk programı kapsamındaki faaliyetler, </a:t>
            </a:r>
            <a:r>
              <a:rPr lang="tr-TR" sz="2000" b="1" dirty="0">
                <a:latin typeface="Times New Roman" panose="02020603050405020304" pitchFamily="18" charset="0"/>
                <a:ea typeface="Calibri" panose="020F0502020204030204" pitchFamily="34" charset="0"/>
                <a:cs typeface="Times New Roman" panose="02020603050405020304" pitchFamily="18" charset="0"/>
              </a:rPr>
              <a:t>ekip çalışması </a:t>
            </a:r>
            <a:r>
              <a:rPr lang="tr-TR" sz="2000" dirty="0">
                <a:latin typeface="Times New Roman" panose="02020603050405020304" pitchFamily="18" charset="0"/>
                <a:ea typeface="Calibri" panose="020F0502020204030204" pitchFamily="34" charset="0"/>
                <a:cs typeface="Times New Roman" panose="02020603050405020304" pitchFamily="18" charset="0"/>
              </a:rPr>
              <a:t>şeklinde gerçekleştirilir. Bir ekipte, farklı sınıf seviyelerinde ve şubelerde okuyan öğrenciler olabileceği gibi farklı okullarda öğrenim gören öğrenciler de yer alabilir</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Dikdörtgen 5"/>
          <p:cNvSpPr/>
          <p:nvPr/>
        </p:nvSpPr>
        <p:spPr>
          <a:xfrm>
            <a:off x="429208" y="4682509"/>
            <a:ext cx="11159412" cy="80021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540385" algn="just">
              <a:lnSpc>
                <a:spcPct val="115000"/>
              </a:lnSpc>
              <a:spcAft>
                <a:spcPts val="0"/>
              </a:spcAft>
              <a:tabLst>
                <a:tab pos="990600" algn="l"/>
              </a:tabLst>
            </a:pPr>
            <a:r>
              <a:rPr lang="tr-TR" sz="2000" dirty="0">
                <a:latin typeface="Times New Roman" panose="02020603050405020304" pitchFamily="18" charset="0"/>
                <a:ea typeface="Calibri" panose="020F0502020204030204" pitchFamily="34" charset="0"/>
                <a:cs typeface="Times New Roman" panose="02020603050405020304" pitchFamily="18" charset="0"/>
              </a:rPr>
              <a:t>(11) Okul dışı etkinlik, görev veya projelerin planlanması ve uygulanmasında, çalışmaların yürütüleceği </a:t>
            </a:r>
            <a:r>
              <a:rPr lang="tr-TR" sz="2000" b="1" dirty="0">
                <a:latin typeface="Times New Roman" panose="02020603050405020304" pitchFamily="18" charset="0"/>
                <a:ea typeface="Calibri" panose="020F0502020204030204" pitchFamily="34" charset="0"/>
                <a:cs typeface="Times New Roman" panose="02020603050405020304" pitchFamily="18" charset="0"/>
              </a:rPr>
              <a:t>kurum ve kuruluşun olağan işleyişinin aksatılmamasına </a:t>
            </a:r>
            <a:r>
              <a:rPr lang="tr-TR" sz="2000" dirty="0">
                <a:latin typeface="Times New Roman" panose="02020603050405020304" pitchFamily="18" charset="0"/>
                <a:ea typeface="Calibri" panose="020F0502020204030204" pitchFamily="34" charset="0"/>
                <a:cs typeface="Times New Roman" panose="02020603050405020304" pitchFamily="18" charset="0"/>
              </a:rPr>
              <a:t>özen gösterilir.</a:t>
            </a:r>
          </a:p>
        </p:txBody>
      </p:sp>
    </p:spTree>
    <p:extLst>
      <p:ext uri="{BB962C8B-B14F-4D97-AF65-F5344CB8AC3E}">
        <p14:creationId xmlns:p14="http://schemas.microsoft.com/office/powerpoint/2010/main" val="2163972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617</TotalTime>
  <Words>4859</Words>
  <Application>Microsoft Office PowerPoint</Application>
  <PresentationFormat>Geniş ekran</PresentationFormat>
  <Paragraphs>679</Paragraphs>
  <Slides>34</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34</vt:i4>
      </vt:variant>
    </vt:vector>
  </HeadingPairs>
  <TitlesOfParts>
    <vt:vector size="41" baseType="lpstr">
      <vt:lpstr>Arial</vt:lpstr>
      <vt:lpstr>Calibri</vt:lpstr>
      <vt:lpstr>Calibri Light</vt:lpstr>
      <vt:lpstr>Cambria</vt:lpstr>
      <vt:lpstr>Symbol</vt:lpstr>
      <vt:lpstr>Times New Roman</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SUNUM BAŞLIĞI</dc:title>
  <dc:creator>Emre ANIL</dc:creator>
  <cp:lastModifiedBy>Hamza BAYRAK</cp:lastModifiedBy>
  <cp:revision>132</cp:revision>
  <dcterms:created xsi:type="dcterms:W3CDTF">2019-10-04T14:55:44Z</dcterms:created>
  <dcterms:modified xsi:type="dcterms:W3CDTF">2024-02-01T09:54:15Z</dcterms:modified>
</cp:coreProperties>
</file>